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handoutMasterIdLst>
    <p:handoutMasterId r:id="rId7"/>
  </p:handoutMasterIdLst>
  <p:sldIdLst>
    <p:sldId id="257" r:id="rId5"/>
    <p:sldId id="271" r:id="rId6"/>
  </p:sldIdLst>
  <p:sldSz cx="27432000" cy="36576000"/>
  <p:notesSz cx="6858000" cy="9144000"/>
  <p:defaultTextStyle>
    <a:defPPr>
      <a:defRPr lang="en-US"/>
    </a:defPPr>
    <a:lvl1pPr marL="0" algn="l" defTabSz="3072318" rtl="0" eaLnBrk="1" latinLnBrk="0" hangingPunct="1">
      <a:defRPr sz="6048" kern="1200">
        <a:solidFill>
          <a:schemeClr val="tx1"/>
        </a:solidFill>
        <a:latin typeface="+mn-lt"/>
        <a:ea typeface="+mn-ea"/>
        <a:cs typeface="+mn-cs"/>
      </a:defRPr>
    </a:lvl1pPr>
    <a:lvl2pPr marL="1536159" algn="l" defTabSz="3072318" rtl="0" eaLnBrk="1" latinLnBrk="0" hangingPunct="1">
      <a:defRPr sz="6048" kern="1200">
        <a:solidFill>
          <a:schemeClr val="tx1"/>
        </a:solidFill>
        <a:latin typeface="+mn-lt"/>
        <a:ea typeface="+mn-ea"/>
        <a:cs typeface="+mn-cs"/>
      </a:defRPr>
    </a:lvl2pPr>
    <a:lvl3pPr marL="3072318" algn="l" defTabSz="3072318" rtl="0" eaLnBrk="1" latinLnBrk="0" hangingPunct="1">
      <a:defRPr sz="6048" kern="1200">
        <a:solidFill>
          <a:schemeClr val="tx1"/>
        </a:solidFill>
        <a:latin typeface="+mn-lt"/>
        <a:ea typeface="+mn-ea"/>
        <a:cs typeface="+mn-cs"/>
      </a:defRPr>
    </a:lvl3pPr>
    <a:lvl4pPr marL="4608477" algn="l" defTabSz="3072318" rtl="0" eaLnBrk="1" latinLnBrk="0" hangingPunct="1">
      <a:defRPr sz="6048" kern="1200">
        <a:solidFill>
          <a:schemeClr val="tx1"/>
        </a:solidFill>
        <a:latin typeface="+mn-lt"/>
        <a:ea typeface="+mn-ea"/>
        <a:cs typeface="+mn-cs"/>
      </a:defRPr>
    </a:lvl4pPr>
    <a:lvl5pPr marL="6144636" algn="l" defTabSz="3072318" rtl="0" eaLnBrk="1" latinLnBrk="0" hangingPunct="1">
      <a:defRPr sz="6048" kern="1200">
        <a:solidFill>
          <a:schemeClr val="tx1"/>
        </a:solidFill>
        <a:latin typeface="+mn-lt"/>
        <a:ea typeface="+mn-ea"/>
        <a:cs typeface="+mn-cs"/>
      </a:defRPr>
    </a:lvl5pPr>
    <a:lvl6pPr marL="7680795" algn="l" defTabSz="3072318" rtl="0" eaLnBrk="1" latinLnBrk="0" hangingPunct="1">
      <a:defRPr sz="6048" kern="1200">
        <a:solidFill>
          <a:schemeClr val="tx1"/>
        </a:solidFill>
        <a:latin typeface="+mn-lt"/>
        <a:ea typeface="+mn-ea"/>
        <a:cs typeface="+mn-cs"/>
      </a:defRPr>
    </a:lvl6pPr>
    <a:lvl7pPr marL="9216954" algn="l" defTabSz="3072318" rtl="0" eaLnBrk="1" latinLnBrk="0" hangingPunct="1">
      <a:defRPr sz="6048" kern="1200">
        <a:solidFill>
          <a:schemeClr val="tx1"/>
        </a:solidFill>
        <a:latin typeface="+mn-lt"/>
        <a:ea typeface="+mn-ea"/>
        <a:cs typeface="+mn-cs"/>
      </a:defRPr>
    </a:lvl7pPr>
    <a:lvl8pPr marL="10753114" algn="l" defTabSz="3072318" rtl="0" eaLnBrk="1" latinLnBrk="0" hangingPunct="1">
      <a:defRPr sz="6048" kern="1200">
        <a:solidFill>
          <a:schemeClr val="tx1"/>
        </a:solidFill>
        <a:latin typeface="+mn-lt"/>
        <a:ea typeface="+mn-ea"/>
        <a:cs typeface="+mn-cs"/>
      </a:defRPr>
    </a:lvl8pPr>
    <a:lvl9pPr marL="12289273" algn="l" defTabSz="3072318" rtl="0" eaLnBrk="1" latinLnBrk="0" hangingPunct="1">
      <a:defRPr sz="604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928686-24BD-4C77-BF91-7D2D76578688}">
          <p14:sldIdLst>
            <p14:sldId id="257"/>
            <p14:sldId id="271"/>
          </p14:sldIdLst>
        </p14:section>
      </p14:sectionLst>
    </p:ext>
    <p:ext uri="{EFAFB233-063F-42B5-8137-9DF3F51BA10A}">
      <p15:sldGuideLst xmlns:p15="http://schemas.microsoft.com/office/powerpoint/2012/main">
        <p15:guide id="1" orient="horz" pos="5784" userDrawn="1">
          <p15:clr>
            <a:srgbClr val="A4A3A4"/>
          </p15:clr>
        </p15:guide>
        <p15:guide id="2" pos="86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32652-4533-BA93-46E1-786E83D5AA69}" name="Hensley, Mattie" initials="MH" userId="S::mhensl@sandia.gov::825a5952-4333-4331-b774-f2c0d46f73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E526A"/>
    <a:srgbClr val="FFFFFF"/>
    <a:srgbClr val="EA3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85514-FC81-45C2-8E58-4B2288F2BAFA}" v="1" dt="2026-03-30T15:30:24.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p:restoredTop sz="94633"/>
  </p:normalViewPr>
  <p:slideViewPr>
    <p:cSldViewPr snapToGrid="0" snapToObjects="1">
      <p:cViewPr varScale="1">
        <p:scale>
          <a:sx n="23" d="100"/>
          <a:sy n="23" d="100"/>
        </p:scale>
        <p:origin x="2634" y="120"/>
      </p:cViewPr>
      <p:guideLst>
        <p:guide orient="horz" pos="5784"/>
        <p:guide pos="8640"/>
      </p:guideLst>
    </p:cSldViewPr>
  </p:slideViewPr>
  <p:notesTextViewPr>
    <p:cViewPr>
      <p:scale>
        <a:sx n="1" d="1"/>
        <a:sy n="1" d="1"/>
      </p:scale>
      <p:origin x="0" y="0"/>
    </p:cViewPr>
  </p:notesTextViewPr>
  <p:notesViewPr>
    <p:cSldViewPr snapToGrid="0" snapToObjects="1">
      <p:cViewPr varScale="1">
        <p:scale>
          <a:sx n="150" d="100"/>
          <a:sy n="150" d="100"/>
        </p:scale>
        <p:origin x="423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sley, Mattie" userId="825a5952-4333-4331-b774-f2c0d46f73d9" providerId="ADAL" clId="{D87A4CC5-4C86-4BCB-AE40-89B071FED91C}"/>
    <pc:docChg chg="undo custSel addSld delSld modSld delSection modSection">
      <pc:chgData name="Hensley, Mattie" userId="825a5952-4333-4331-b774-f2c0d46f73d9" providerId="ADAL" clId="{D87A4CC5-4C86-4BCB-AE40-89B071FED91C}" dt="2026-03-30T15:29:59.645" v="3055" actId="20577"/>
      <pc:docMkLst>
        <pc:docMk/>
      </pc:docMkLst>
      <pc:sldChg chg="addSp delSp modSp mod modClrScheme chgLayout">
        <pc:chgData name="Hensley, Mattie" userId="825a5952-4333-4331-b774-f2c0d46f73d9" providerId="ADAL" clId="{D87A4CC5-4C86-4BCB-AE40-89B071FED91C}" dt="2026-03-30T15:29:59.645" v="3055" actId="20577"/>
        <pc:sldMkLst>
          <pc:docMk/>
          <pc:sldMk cId="1959580188" sldId="257"/>
        </pc:sldMkLst>
        <pc:spChg chg="mod ord">
          <ac:chgData name="Hensley, Mattie" userId="825a5952-4333-4331-b774-f2c0d46f73d9" providerId="ADAL" clId="{D87A4CC5-4C86-4BCB-AE40-89B071FED91C}" dt="2026-03-25T20:27:49.543" v="2763" actId="20577"/>
          <ac:spMkLst>
            <pc:docMk/>
            <pc:sldMk cId="1959580188" sldId="257"/>
            <ac:spMk id="4" creationId="{00000000-0000-0000-0000-000000000000}"/>
          </ac:spMkLst>
        </pc:spChg>
        <pc:spChg chg="add mod">
          <ac:chgData name="Hensley, Mattie" userId="825a5952-4333-4331-b774-f2c0d46f73d9" providerId="ADAL" clId="{D87A4CC5-4C86-4BCB-AE40-89B071FED91C}" dt="2026-03-24T22:15:57.833" v="2277"/>
          <ac:spMkLst>
            <pc:docMk/>
            <pc:sldMk cId="1959580188" sldId="257"/>
            <ac:spMk id="6" creationId="{A80DB9DA-A2CE-21D3-D945-4EFA8936F631}"/>
          </ac:spMkLst>
        </pc:spChg>
        <pc:spChg chg="add mod ord">
          <ac:chgData name="Hensley, Mattie" userId="825a5952-4333-4331-b774-f2c0d46f73d9" providerId="ADAL" clId="{D87A4CC5-4C86-4BCB-AE40-89B071FED91C}" dt="2026-03-25T20:42:09.142" v="2872" actId="2085"/>
          <ac:spMkLst>
            <pc:docMk/>
            <pc:sldMk cId="1959580188" sldId="257"/>
            <ac:spMk id="7" creationId="{E2CB2AFC-A25A-C540-F5C6-1E1B15C76CA7}"/>
          </ac:spMkLst>
        </pc:spChg>
        <pc:spChg chg="mod">
          <ac:chgData name="Hensley, Mattie" userId="825a5952-4333-4331-b774-f2c0d46f73d9" providerId="ADAL" clId="{D87A4CC5-4C86-4BCB-AE40-89B071FED91C}" dt="2026-03-30T15:29:59.645" v="3055" actId="20577"/>
          <ac:spMkLst>
            <pc:docMk/>
            <pc:sldMk cId="1959580188" sldId="257"/>
            <ac:spMk id="25" creationId="{6456FF79-318B-22C4-3781-0033B1ADFA59}"/>
          </ac:spMkLst>
        </pc:spChg>
        <pc:spChg chg="mod ord">
          <ac:chgData name="Hensley, Mattie" userId="825a5952-4333-4331-b774-f2c0d46f73d9" providerId="ADAL" clId="{D87A4CC5-4C86-4BCB-AE40-89B071FED91C}" dt="2026-03-24T22:05:07.069" v="2135" actId="700"/>
          <ac:spMkLst>
            <pc:docMk/>
            <pc:sldMk cId="1959580188" sldId="257"/>
            <ac:spMk id="30" creationId="{F756B72E-72DA-F2F2-A1EE-7033C11342C9}"/>
          </ac:spMkLst>
        </pc:spChg>
        <pc:spChg chg="mod">
          <ac:chgData name="Hensley, Mattie" userId="825a5952-4333-4331-b774-f2c0d46f73d9" providerId="ADAL" clId="{D87A4CC5-4C86-4BCB-AE40-89B071FED91C}" dt="2026-03-25T20:42:17.285" v="2873" actId="14100"/>
          <ac:spMkLst>
            <pc:docMk/>
            <pc:sldMk cId="1959580188" sldId="257"/>
            <ac:spMk id="38" creationId="{70F57CEF-DF0F-208E-C952-64D891D9AC83}"/>
          </ac:spMkLst>
        </pc:spChg>
        <pc:graphicFrameChg chg="add mod modGraphic">
          <ac:chgData name="Hensley, Mattie" userId="825a5952-4333-4331-b774-f2c0d46f73d9" providerId="ADAL" clId="{D87A4CC5-4C86-4BCB-AE40-89B071FED91C}" dt="2026-03-25T20:44:32.143" v="3023" actId="1076"/>
          <ac:graphicFrameMkLst>
            <pc:docMk/>
            <pc:sldMk cId="1959580188" sldId="257"/>
            <ac:graphicFrameMk id="5" creationId="{2D567B86-A00E-E5A6-F1A2-054AF815367E}"/>
          </ac:graphicFrameMkLst>
        </pc:graphicFrameChg>
      </pc:sldChg>
      <pc:sldChg chg="del">
        <pc:chgData name="Hensley, Mattie" userId="825a5952-4333-4331-b774-f2c0d46f73d9" providerId="ADAL" clId="{D87A4CC5-4C86-4BCB-AE40-89B071FED91C}" dt="2026-03-24T17:54:24.046" v="2129" actId="47"/>
        <pc:sldMkLst>
          <pc:docMk/>
          <pc:sldMk cId="1456827602" sldId="259"/>
        </pc:sldMkLst>
      </pc:sldChg>
      <pc:sldChg chg="del">
        <pc:chgData name="Hensley, Mattie" userId="825a5952-4333-4331-b774-f2c0d46f73d9" providerId="ADAL" clId="{D87A4CC5-4C86-4BCB-AE40-89B071FED91C}" dt="2026-03-24T17:54:24.046" v="2129" actId="47"/>
        <pc:sldMkLst>
          <pc:docMk/>
          <pc:sldMk cId="1079403073" sldId="264"/>
        </pc:sldMkLst>
      </pc:sldChg>
      <pc:sldChg chg="del">
        <pc:chgData name="Hensley, Mattie" userId="825a5952-4333-4331-b774-f2c0d46f73d9" providerId="ADAL" clId="{D87A4CC5-4C86-4BCB-AE40-89B071FED91C}" dt="2026-03-24T17:54:24.046" v="2129" actId="47"/>
        <pc:sldMkLst>
          <pc:docMk/>
          <pc:sldMk cId="739029707" sldId="265"/>
        </pc:sldMkLst>
      </pc:sldChg>
      <pc:sldChg chg="addSp delSp modSp del mod">
        <pc:chgData name="Hensley, Mattie" userId="825a5952-4333-4331-b774-f2c0d46f73d9" providerId="ADAL" clId="{D87A4CC5-4C86-4BCB-AE40-89B071FED91C}" dt="2026-03-24T17:54:24.046" v="2129" actId="47"/>
        <pc:sldMkLst>
          <pc:docMk/>
          <pc:sldMk cId="1943408887" sldId="266"/>
        </pc:sldMkLst>
      </pc:sldChg>
      <pc:sldChg chg="delSp modSp del mod">
        <pc:chgData name="Hensley, Mattie" userId="825a5952-4333-4331-b774-f2c0d46f73d9" providerId="ADAL" clId="{D87A4CC5-4C86-4BCB-AE40-89B071FED91C}" dt="2026-03-24T17:54:24.046" v="2129" actId="47"/>
        <pc:sldMkLst>
          <pc:docMk/>
          <pc:sldMk cId="435709938" sldId="268"/>
        </pc:sldMkLst>
      </pc:sldChg>
      <pc:sldChg chg="addSp delSp modSp add del mod">
        <pc:chgData name="Hensley, Mattie" userId="825a5952-4333-4331-b774-f2c0d46f73d9" providerId="ADAL" clId="{D87A4CC5-4C86-4BCB-AE40-89B071FED91C}" dt="2026-03-24T17:54:24.046" v="2129" actId="47"/>
        <pc:sldMkLst>
          <pc:docMk/>
          <pc:sldMk cId="2045899103" sldId="269"/>
        </pc:sldMkLst>
      </pc:sldChg>
      <pc:sldChg chg="addSp delSp modSp new del mod">
        <pc:chgData name="Hensley, Mattie" userId="825a5952-4333-4331-b774-f2c0d46f73d9" providerId="ADAL" clId="{D87A4CC5-4C86-4BCB-AE40-89B071FED91C}" dt="2026-03-18T22:52:14.684" v="381" actId="47"/>
        <pc:sldMkLst>
          <pc:docMk/>
          <pc:sldMk cId="2307144733" sldId="269"/>
        </pc:sldMkLst>
      </pc:sldChg>
      <pc:sldChg chg="delSp modSp add del mod">
        <pc:chgData name="Hensley, Mattie" userId="825a5952-4333-4331-b774-f2c0d46f73d9" providerId="ADAL" clId="{D87A4CC5-4C86-4BCB-AE40-89B071FED91C}" dt="2026-03-25T20:21:01.069" v="2613" actId="47"/>
        <pc:sldMkLst>
          <pc:docMk/>
          <pc:sldMk cId="292629998" sldId="270"/>
        </pc:sldMkLst>
      </pc:sldChg>
      <pc:sldChg chg="modSp add mod">
        <pc:chgData name="Hensley, Mattie" userId="825a5952-4333-4331-b774-f2c0d46f73d9" providerId="ADAL" clId="{D87A4CC5-4C86-4BCB-AE40-89B071FED91C}" dt="2026-03-25T20:23:37.614" v="2685" actId="20577"/>
        <pc:sldMkLst>
          <pc:docMk/>
          <pc:sldMk cId="4058344327" sldId="271"/>
        </pc:sldMkLst>
        <pc:spChg chg="mod">
          <ac:chgData name="Hensley, Mattie" userId="825a5952-4333-4331-b774-f2c0d46f73d9" providerId="ADAL" clId="{D87A4CC5-4C86-4BCB-AE40-89B071FED91C}" dt="2026-03-25T20:12:50.962" v="2602" actId="207"/>
          <ac:spMkLst>
            <pc:docMk/>
            <pc:sldMk cId="4058344327" sldId="271"/>
            <ac:spMk id="2" creationId="{7DA99C80-34C1-DE63-2E1A-54469F17A517}"/>
          </ac:spMkLst>
        </pc:spChg>
        <pc:spChg chg="mod">
          <ac:chgData name="Hensley, Mattie" userId="825a5952-4333-4331-b774-f2c0d46f73d9" providerId="ADAL" clId="{D87A4CC5-4C86-4BCB-AE40-89B071FED91C}" dt="2026-03-25T20:14:51.518" v="2609" actId="108"/>
          <ac:spMkLst>
            <pc:docMk/>
            <pc:sldMk cId="4058344327" sldId="271"/>
            <ac:spMk id="19" creationId="{B00D8C74-8E98-FBE9-9423-ECFFC3FEC108}"/>
          </ac:spMkLst>
        </pc:spChg>
        <pc:spChg chg="mod">
          <ac:chgData name="Hensley, Mattie" userId="825a5952-4333-4331-b774-f2c0d46f73d9" providerId="ADAL" clId="{D87A4CC5-4C86-4BCB-AE40-89B071FED91C}" dt="2026-03-25T20:14:52.944" v="2610" actId="108"/>
          <ac:spMkLst>
            <pc:docMk/>
            <pc:sldMk cId="4058344327" sldId="271"/>
            <ac:spMk id="27" creationId="{72C469BF-818D-ADD8-47FE-7C7CB76D054E}"/>
          </ac:spMkLst>
        </pc:spChg>
        <pc:spChg chg="mod">
          <ac:chgData name="Hensley, Mattie" userId="825a5952-4333-4331-b774-f2c0d46f73d9" providerId="ADAL" clId="{D87A4CC5-4C86-4BCB-AE40-89B071FED91C}" dt="2026-03-25T20:14:53.713" v="2611" actId="108"/>
          <ac:spMkLst>
            <pc:docMk/>
            <pc:sldMk cId="4058344327" sldId="271"/>
            <ac:spMk id="32" creationId="{9803E2E3-1B1F-0B2E-A76B-DEF5E369637E}"/>
          </ac:spMkLst>
        </pc:spChg>
        <pc:spChg chg="mod">
          <ac:chgData name="Hensley, Mattie" userId="825a5952-4333-4331-b774-f2c0d46f73d9" providerId="ADAL" clId="{D87A4CC5-4C86-4BCB-AE40-89B071FED91C}" dt="2026-03-25T20:14:54.948" v="2612" actId="108"/>
          <ac:spMkLst>
            <pc:docMk/>
            <pc:sldMk cId="4058344327" sldId="271"/>
            <ac:spMk id="34" creationId="{2550F2F6-9312-F843-8063-5390D5C65F02}"/>
          </ac:spMkLst>
        </pc:spChg>
        <pc:graphicFrameChg chg="modGraphic">
          <ac:chgData name="Hensley, Mattie" userId="825a5952-4333-4331-b774-f2c0d46f73d9" providerId="ADAL" clId="{D87A4CC5-4C86-4BCB-AE40-89B071FED91C}" dt="2026-03-25T20:23:37.614" v="2685" actId="20577"/>
          <ac:graphicFrameMkLst>
            <pc:docMk/>
            <pc:sldMk cId="4058344327" sldId="271"/>
            <ac:graphicFrameMk id="35" creationId="{82ACCBD8-7E98-707A-D5CF-25AB34B9CC9E}"/>
          </ac:graphicFrameMkLst>
        </pc:graphicFrameChg>
      </pc:sldChg>
      <pc:sldChg chg="delSp modSp add del mod">
        <pc:chgData name="Hensley, Mattie" userId="825a5952-4333-4331-b774-f2c0d46f73d9" providerId="ADAL" clId="{D87A4CC5-4C86-4BCB-AE40-89B071FED91C}" dt="2026-03-24T17:51:32.358" v="2103" actId="47"/>
        <pc:sldMkLst>
          <pc:docMk/>
          <pc:sldMk cId="4172265424"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6A8635-719F-B94C-A0BB-D77C10F788F1}" type="datetimeFigureOut">
              <a:rPr lang="en-US" smtClean="0"/>
              <a:t>3/30/2026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3ED7F8-C41B-E14C-BE82-FE1DCA59BA77}" type="slidenum">
              <a:rPr lang="en-US" smtClean="0"/>
              <a:t>‹#›</a:t>
            </a:fld>
            <a:endParaRPr lang="en-US"/>
          </a:p>
        </p:txBody>
      </p:sp>
    </p:spTree>
    <p:extLst>
      <p:ext uri="{BB962C8B-B14F-4D97-AF65-F5344CB8AC3E}">
        <p14:creationId xmlns:p14="http://schemas.microsoft.com/office/powerpoint/2010/main" val="15695496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lank 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950" y="4456085"/>
            <a:ext cx="23660100" cy="1414271"/>
          </a:xfrm>
        </p:spPr>
        <p:txBody>
          <a:bodyPr/>
          <a:lstStyle>
            <a:lvl1pPr>
              <a:defRPr cap="all" baseline="0"/>
            </a:lvl1pPr>
          </a:lstStyle>
          <a:p>
            <a:r>
              <a:rPr lang="en-US" dirty="0"/>
              <a:t>CLICK TO EDIT MASTER TITLE STYLE</a:t>
            </a:r>
          </a:p>
        </p:txBody>
      </p:sp>
      <p:sp>
        <p:nvSpPr>
          <p:cNvPr id="4" name="Text Placeholder 4">
            <a:extLst>
              <a:ext uri="{FF2B5EF4-FFF2-40B4-BE49-F238E27FC236}">
                <a16:creationId xmlns:a16="http://schemas.microsoft.com/office/drawing/2014/main" id="{A63D94D0-4ED7-45A4-8DA3-D1C01D7A40EB}"/>
              </a:ext>
            </a:extLst>
          </p:cNvPr>
          <p:cNvSpPr>
            <a:spLocks noGrp="1"/>
          </p:cNvSpPr>
          <p:nvPr>
            <p:ph type="body" sz="quarter" idx="14" hasCustomPrompt="1"/>
          </p:nvPr>
        </p:nvSpPr>
        <p:spPr>
          <a:xfrm>
            <a:off x="5948780" y="34785658"/>
            <a:ext cx="3111446" cy="197591"/>
          </a:xfrm>
          <a:prstGeom prst="rect">
            <a:avLst/>
          </a:prstGeom>
        </p:spPr>
        <p:txBody>
          <a:bodyPr/>
          <a:lstStyle>
            <a:lvl1pPr marL="0" inden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18288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marL="36576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3pPr>
            <a:lvl4pPr marL="54864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4pPr>
            <a:lvl5pPr marL="73152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SAND XXXX-XXXX 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M Title and Blank Are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8C13DD-F6E5-E4CD-67DE-3FFDDFF9A264}"/>
              </a:ext>
            </a:extLst>
          </p:cNvPr>
          <p:cNvSpPr>
            <a:spLocks noGrp="1"/>
          </p:cNvSpPr>
          <p:nvPr>
            <p:ph type="title" hasCustomPrompt="1"/>
          </p:nvPr>
        </p:nvSpPr>
        <p:spPr>
          <a:xfrm>
            <a:off x="1885950" y="4456085"/>
            <a:ext cx="23660100" cy="1414271"/>
          </a:xfrm>
        </p:spPr>
        <p:txBody>
          <a:bodyPr/>
          <a:lstStyle>
            <a:lvl1pPr>
              <a:defRPr cap="all" baseline="0"/>
            </a:lvl1pPr>
          </a:lstStyle>
          <a:p>
            <a:r>
              <a:rPr lang="en-US" dirty="0"/>
              <a:t>CLICK TO EDIT MASTER TITLE STYLE</a:t>
            </a:r>
          </a:p>
        </p:txBody>
      </p:sp>
      <p:sp>
        <p:nvSpPr>
          <p:cNvPr id="5" name="Text Placeholder 4">
            <a:extLst>
              <a:ext uri="{FF2B5EF4-FFF2-40B4-BE49-F238E27FC236}">
                <a16:creationId xmlns:a16="http://schemas.microsoft.com/office/drawing/2014/main" id="{74BC50D7-3A15-4B99-41DA-A3B8FD472B18}"/>
              </a:ext>
            </a:extLst>
          </p:cNvPr>
          <p:cNvSpPr>
            <a:spLocks noGrp="1"/>
          </p:cNvSpPr>
          <p:nvPr>
            <p:ph type="body" sz="quarter" idx="14" hasCustomPrompt="1"/>
          </p:nvPr>
        </p:nvSpPr>
        <p:spPr>
          <a:xfrm>
            <a:off x="5948780" y="34785658"/>
            <a:ext cx="3111446" cy="197591"/>
          </a:xfrm>
          <a:prstGeom prst="rect">
            <a:avLst/>
          </a:prstGeom>
        </p:spPr>
        <p:txBody>
          <a:bodyPr/>
          <a:lstStyle>
            <a:lvl1pPr marL="0" inden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18288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marL="36576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3pPr>
            <a:lvl4pPr marL="54864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4pPr>
            <a:lvl5pPr marL="73152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SAND XXXX-XXXX P</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rcRect/>
          <a:stretch/>
        </p:blipFill>
        <p:spPr>
          <a:xfrm>
            <a:off x="0" y="0"/>
            <a:ext cx="27432000" cy="36576000"/>
          </a:xfrm>
          <a:prstGeom prst="rect">
            <a:avLst/>
          </a:prstGeom>
        </p:spPr>
      </p:pic>
      <p:sp>
        <p:nvSpPr>
          <p:cNvPr id="2" name="Title Placeholder 1"/>
          <p:cNvSpPr>
            <a:spLocks noGrp="1"/>
          </p:cNvSpPr>
          <p:nvPr>
            <p:ph type="title"/>
          </p:nvPr>
        </p:nvSpPr>
        <p:spPr>
          <a:xfrm>
            <a:off x="0" y="4476418"/>
            <a:ext cx="27432000" cy="137159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724613992"/>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2743200" rtl="0" eaLnBrk="1" latinLnBrk="0" hangingPunct="1">
        <a:lnSpc>
          <a:spcPct val="90000"/>
        </a:lnSpc>
        <a:spcBef>
          <a:spcPct val="0"/>
        </a:spcBef>
        <a:buNone/>
        <a:defRPr sz="8000" kern="1200" cap="all" spc="50" baseline="0">
          <a:solidFill>
            <a:schemeClr val="tx2"/>
          </a:solidFill>
          <a:latin typeface="Exo 2" pitchFamily="2" charset="77"/>
          <a:ea typeface="Open Sans SemiBold" panose="020B0706030804020204" pitchFamily="34" charset="0"/>
          <a:cs typeface="Open Sans SemiBold" panose="020B0706030804020204" pitchFamily="34" charset="0"/>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Garamond" charset="0"/>
          <a:ea typeface="Garamond" charset="0"/>
          <a:cs typeface="Garamond" charset="0"/>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Garamond" charset="0"/>
          <a:ea typeface="Garamond" charset="0"/>
          <a:cs typeface="Garamond" charset="0"/>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Garamond" charset="0"/>
          <a:ea typeface="Garamond" charset="0"/>
          <a:cs typeface="Garamond" charset="0"/>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Garamond" charset="0"/>
          <a:ea typeface="Garamond" charset="0"/>
          <a:cs typeface="Garamond" charset="0"/>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Garamond" charset="0"/>
          <a:ea typeface="Garamond" charset="0"/>
          <a:cs typeface="Garamond" charset="0"/>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epeerreview.sandi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CB2AFC-A25A-C540-F5C6-1E1B15C76CA7}"/>
              </a:ext>
            </a:extLst>
          </p:cNvPr>
          <p:cNvSpPr/>
          <p:nvPr/>
        </p:nvSpPr>
        <p:spPr>
          <a:xfrm>
            <a:off x="0" y="28052195"/>
            <a:ext cx="27431999" cy="53245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56FF79-318B-22C4-3781-0033B1ADFA59}"/>
              </a:ext>
            </a:extLst>
          </p:cNvPr>
          <p:cNvSpPr txBox="1"/>
          <p:nvPr/>
        </p:nvSpPr>
        <p:spPr>
          <a:xfrm>
            <a:off x="1885950" y="7114063"/>
            <a:ext cx="23660100" cy="15204162"/>
          </a:xfrm>
          <a:prstGeom prst="rect">
            <a:avLst/>
          </a:prstGeom>
          <a:noFill/>
        </p:spPr>
        <p:txBody>
          <a:bodyPr wrap="square" rtlCol="0">
            <a:spAutoFit/>
          </a:bodyPr>
          <a:lstStyle/>
          <a:p>
            <a:pPr>
              <a:spcAft>
                <a:spcPts val="1200"/>
              </a:spcAft>
            </a:pPr>
            <a:r>
              <a:rPr lang="en-US" sz="2800" dirty="0">
                <a:solidFill>
                  <a:schemeClr val="tx2">
                    <a:lumMod val="50000"/>
                  </a:schemeClr>
                </a:solidFill>
                <a:latin typeface="Exo 2 Semi Bold" panose="00000700000000000000" pitchFamily="2" charset="0"/>
                <a:ea typeface="Open Sans" panose="020B0606030504020204" pitchFamily="34" charset="0"/>
                <a:cs typeface="Open Sans" panose="020B0606030504020204" pitchFamily="34" charset="0"/>
              </a:rPr>
              <a:t>INSTRUCTIONS:</a:t>
            </a:r>
          </a:p>
          <a:p>
            <a:pPr marL="514350" indent="-514350">
              <a:buAutoNum type="arabicPeriod"/>
            </a:pPr>
            <a:r>
              <a:rPr lang="en-US" sz="2800" dirty="0">
                <a:latin typeface="Open Sans" panose="020B0606030504020204" pitchFamily="34" charset="0"/>
                <a:ea typeface="Open Sans" panose="020B0606030504020204" pitchFamily="34" charset="0"/>
                <a:cs typeface="Open Sans" panose="020B0606030504020204" pitchFamily="34" charset="0"/>
              </a:rPr>
              <a:t>Using a 30x40 template, create a technical poster summarizing your FY26 funded project, including work completed and results. Follow the outline below for consistency. An example is provided on slide 2.</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Title Section: </a:t>
            </a:r>
            <a:r>
              <a:rPr lang="en-US" sz="2800" dirty="0">
                <a:latin typeface="Open Sans" panose="020B0606030504020204" pitchFamily="34" charset="0"/>
                <a:ea typeface="Open Sans" panose="020B0606030504020204" pitchFamily="34" charset="0"/>
                <a:cs typeface="Open Sans" panose="020B0606030504020204" pitchFamily="34" charset="0"/>
              </a:rPr>
              <a:t>Enter the title of your poster. Ensure it is concise and reflects the main focus of your research.</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Authors: </a:t>
            </a:r>
            <a:r>
              <a:rPr lang="en-US" sz="2800" dirty="0">
                <a:latin typeface="Open Sans" panose="020B0606030504020204" pitchFamily="34" charset="0"/>
                <a:ea typeface="Open Sans" panose="020B0606030504020204" pitchFamily="34" charset="0"/>
                <a:cs typeface="Open Sans" panose="020B0606030504020204" pitchFamily="34" charset="0"/>
              </a:rPr>
              <a:t>List all authors in the order of contribution. </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Project profile: topic area, vertical, strategic alignment, and duration: </a:t>
            </a:r>
            <a:r>
              <a:rPr lang="en-US" sz="2800" dirty="0">
                <a:latin typeface="Open Sans" panose="020B0606030504020204" pitchFamily="34" charset="0"/>
                <a:ea typeface="Open Sans" panose="020B0606030504020204" pitchFamily="34" charset="0"/>
                <a:cs typeface="Open Sans" panose="020B0606030504020204" pitchFamily="34" charset="0"/>
              </a:rPr>
              <a:t>Clearly label the poster with the project’s topic area, vertical(s), and which DOE/OE strategic pathway(s) it supports. These labels are provided below for reference. </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Problem: </a:t>
            </a:r>
            <a:r>
              <a:rPr lang="en-US" sz="2800" dirty="0">
                <a:latin typeface="Open Sans" panose="020B0606030504020204" pitchFamily="34" charset="0"/>
                <a:ea typeface="Open Sans" panose="020B0606030504020204" pitchFamily="34" charset="0"/>
                <a:cs typeface="Open Sans" panose="020B0606030504020204" pitchFamily="34" charset="0"/>
              </a:rPr>
              <a:t>Outline the background and significance of your research. State the problem you are addressing and the objectives of your study.</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Approach: </a:t>
            </a:r>
            <a:r>
              <a:rPr lang="en-US" sz="2800" dirty="0">
                <a:latin typeface="Open Sans" panose="020B0606030504020204" pitchFamily="34" charset="0"/>
                <a:ea typeface="Open Sans" panose="020B0606030504020204" pitchFamily="34" charset="0"/>
                <a:cs typeface="Open Sans" panose="020B0606030504020204" pitchFamily="34" charset="0"/>
              </a:rPr>
              <a:t>Describe the methodology used in your research. Include any experimental design, data collection, and analysis techniques.</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Results: </a:t>
            </a:r>
            <a:r>
              <a:rPr lang="en-US" sz="2800" dirty="0">
                <a:latin typeface="Open Sans" panose="020B0606030504020204" pitchFamily="34" charset="0"/>
                <a:ea typeface="Open Sans" panose="020B0606030504020204" pitchFamily="34" charset="0"/>
                <a:cs typeface="Open Sans" panose="020B0606030504020204" pitchFamily="34" charset="0"/>
              </a:rPr>
              <a:t>Present the key findings of your research. Use graphs, charts, and tables where appropriate to illustrate your data clearly.</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Conclusions &amp; Impact: </a:t>
            </a:r>
            <a:r>
              <a:rPr lang="en-US" sz="2800" dirty="0">
                <a:latin typeface="Open Sans" panose="020B0606030504020204" pitchFamily="34" charset="0"/>
                <a:ea typeface="Open Sans" panose="020B0606030504020204" pitchFamily="34" charset="0"/>
                <a:cs typeface="Open Sans" panose="020B0606030504020204" pitchFamily="34" charset="0"/>
              </a:rPr>
              <a:t>Interpret your results and discuss their implications. Summarize the main takeaways from your research and current or expected impacts.</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Future Directions: </a:t>
            </a:r>
            <a:r>
              <a:rPr lang="en-US" sz="2800" dirty="0">
                <a:latin typeface="Open Sans" panose="020B0606030504020204" pitchFamily="34" charset="0"/>
                <a:ea typeface="Open Sans" panose="020B0606030504020204" pitchFamily="34" charset="0"/>
                <a:cs typeface="Open Sans" panose="020B0606030504020204" pitchFamily="34" charset="0"/>
              </a:rPr>
              <a:t>Summarize the main takeaways from your research. Suggest future research directions if applicable.</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References: </a:t>
            </a:r>
            <a:r>
              <a:rPr lang="en-US" sz="2800" dirty="0">
                <a:latin typeface="Open Sans" panose="020B0606030504020204" pitchFamily="34" charset="0"/>
                <a:ea typeface="Open Sans" panose="020B0606030504020204" pitchFamily="34" charset="0"/>
                <a:cs typeface="Open Sans" panose="020B0606030504020204" pitchFamily="34" charset="0"/>
              </a:rPr>
              <a:t>Include citations for any sources referenced in your poster. </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Acknowledgments: </a:t>
            </a:r>
            <a:r>
              <a:rPr lang="en-US" sz="2800" dirty="0">
                <a:latin typeface="Open Sans" panose="020B0606030504020204" pitchFamily="34" charset="0"/>
                <a:ea typeface="Open Sans" panose="020B0606030504020204" pitchFamily="34" charset="0"/>
                <a:cs typeface="Open Sans" panose="020B0606030504020204" pitchFamily="34" charset="0"/>
              </a:rPr>
              <a:t>Include the OE funding acknowledgement statement and recognize any individuals or organizations that contributed to your research or provided funding.</a:t>
            </a:r>
          </a:p>
          <a:p>
            <a:pPr marL="1993359"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Visual Design: </a:t>
            </a:r>
            <a:r>
              <a:rPr lang="en-US" sz="2800" dirty="0">
                <a:latin typeface="Open Sans" panose="020B0606030504020204" pitchFamily="34" charset="0"/>
                <a:ea typeface="Open Sans" panose="020B0606030504020204" pitchFamily="34" charset="0"/>
                <a:cs typeface="Open Sans" panose="020B0606030504020204" pitchFamily="34" charset="0"/>
              </a:rPr>
              <a:t>Use a clear layout, legible fonts, and appropriate color schemes. Avoid clutter and ensure that all text is easy to read from a distance of 2-3 feet. Include relevant figures or graphics.</a:t>
            </a:r>
          </a:p>
          <a:p>
            <a:pPr marL="1993359" lvl="1" indent="-457200">
              <a:buFont typeface="Arial" panose="020B0604020202020204" pitchFamily="34" charset="0"/>
              <a:buChar char="•"/>
            </a:pPr>
            <a:r>
              <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for presenters from Argonne, Oak Ridge, and PNNL, etc.: You must use this outline, however, you do not need to use the Sandia-branded </a:t>
            </a:r>
            <a:r>
              <a:rPr lang="en-US" sz="2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powerpoint</a:t>
            </a:r>
            <a:r>
              <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presentation template. Instead, please copy and paste this outline into your organization’s presentation templates</a:t>
            </a:r>
          </a:p>
          <a:p>
            <a:pPr indent="-1046">
              <a:spcBef>
                <a:spcPts val="2400"/>
              </a:spcBef>
            </a:pPr>
            <a:r>
              <a:rPr lang="en-US" sz="2800" b="1" dirty="0">
                <a:latin typeface="Open Sans" panose="020B0606030504020204" pitchFamily="34" charset="0"/>
                <a:ea typeface="Open Sans" panose="020B0606030504020204" pitchFamily="34" charset="0"/>
                <a:cs typeface="Open Sans" panose="020B0606030504020204" pitchFamily="34" charset="0"/>
              </a:rPr>
              <a:t>Additional Notes &amp; Instructions: </a:t>
            </a:r>
            <a:r>
              <a:rPr lang="en-US" sz="2800" dirty="0">
                <a:latin typeface="Open Sans" panose="020B0606030504020204" pitchFamily="34" charset="0"/>
                <a:ea typeface="Open Sans" panose="020B0606030504020204" pitchFamily="34" charset="0"/>
                <a:cs typeface="Open Sans" panose="020B0606030504020204" pitchFamily="34" charset="0"/>
              </a:rPr>
              <a:t>Please strive to allocate 30-40% of your poster to results, conclusions, and impact. Project posters and poster presentations will be evaluated against the rubric(s) provided.</a:t>
            </a:r>
            <a:endParaRPr lang="en-US" sz="28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1993359" lvl="1" indent="-457200">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startAt="2"/>
            </a:pPr>
            <a:r>
              <a:rPr lang="en-US" sz="2800" dirty="0">
                <a:latin typeface="Open Sans" panose="020B0606030504020204" pitchFamily="34" charset="0"/>
                <a:ea typeface="Open Sans" panose="020B0606030504020204" pitchFamily="34" charset="0"/>
                <a:cs typeface="Open Sans" panose="020B0606030504020204" pitchFamily="34" charset="0"/>
              </a:rPr>
              <a:t>To submit your poster, save your completed poster as a .PPTX file and follow all instructions at </a:t>
            </a:r>
            <a:r>
              <a:rPr lang="en-US" sz="2800" dirty="0">
                <a:latin typeface="Open Sans" panose="020B0606030504020204" pitchFamily="34" charset="0"/>
                <a:ea typeface="Open Sans" panose="020B0606030504020204" pitchFamily="34" charset="0"/>
                <a:cs typeface="Open Sans" panose="020B0606030504020204" pitchFamily="34" charset="0"/>
                <a:hlinkClick r:id="rId2"/>
              </a:rPr>
              <a:t>doepeerreview.sandia.gov. </a:t>
            </a:r>
            <a:r>
              <a:rPr lang="en-US" sz="2800" dirty="0">
                <a:latin typeface="Open Sans" panose="020B0606030504020204" pitchFamily="34" charset="0"/>
                <a:ea typeface="Open Sans" panose="020B0606030504020204" pitchFamily="34" charset="0"/>
                <a:cs typeface="Open Sans" panose="020B0606030504020204" pitchFamily="34" charset="0"/>
              </a:rPr>
              <a:t>Ensure it meets the specified dimensions, file naming conventions, and file size limits. Submit your poster by the designated deadline.</a:t>
            </a:r>
          </a:p>
          <a:p>
            <a:pPr marL="514350" indent="-514350">
              <a:buFont typeface="+mj-lt"/>
              <a:buAutoNum type="arabicPeriod" startAt="2"/>
            </a:pPr>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b="1" dirty="0">
                <a:latin typeface="Open Sans" panose="020B0606030504020204" pitchFamily="34" charset="0"/>
                <a:ea typeface="Open Sans" panose="020B0606030504020204" pitchFamily="34" charset="0"/>
                <a:cs typeface="Open Sans" panose="020B0606030504020204" pitchFamily="34" charset="0"/>
              </a:rPr>
              <a:t>If you have any questions or need assistance, please reach out to the event coordinator.</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p:nvPr>
        </p:nvSpPr>
        <p:spPr>
          <a:xfrm>
            <a:off x="1885950" y="4605697"/>
            <a:ext cx="23660100" cy="2475950"/>
          </a:xfrm>
        </p:spPr>
        <p:txBody>
          <a:bodyPr>
            <a:normAutofit fontScale="90000"/>
          </a:bodyPr>
          <a:lstStyle/>
          <a:p>
            <a:r>
              <a:rPr lang="en-US" dirty="0"/>
              <a:t>DOE OE Energy Storage Program PEER REVIEW: </a:t>
            </a:r>
            <a:br>
              <a:rPr lang="en-US" dirty="0"/>
            </a:br>
            <a:r>
              <a:rPr lang="en-US" dirty="0"/>
              <a:t>POSTER Instructions &amp; EXAMPLES</a:t>
            </a:r>
          </a:p>
        </p:txBody>
      </p:sp>
      <p:sp>
        <p:nvSpPr>
          <p:cNvPr id="29" name="TextBox 28">
            <a:extLst>
              <a:ext uri="{FF2B5EF4-FFF2-40B4-BE49-F238E27FC236}">
                <a16:creationId xmlns:a16="http://schemas.microsoft.com/office/drawing/2014/main" id="{3AF294B4-CF7C-1AFD-87EB-AF35A178F7CC}"/>
              </a:ext>
            </a:extLst>
          </p:cNvPr>
          <p:cNvSpPr txBox="1"/>
          <p:nvPr/>
        </p:nvSpPr>
        <p:spPr>
          <a:xfrm>
            <a:off x="5828060" y="34052535"/>
            <a:ext cx="6500555" cy="553998"/>
          </a:xfrm>
          <a:prstGeom prst="rect">
            <a:avLst/>
          </a:prstGeom>
          <a:noFill/>
        </p:spPr>
        <p:txBody>
          <a:bodyPr wrap="square" rtlCol="0">
            <a:spAutoFit/>
          </a:bodyPr>
          <a:lstStyle/>
          <a:p>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Sandia National Laboratories is a </a:t>
            </a:r>
            <a:r>
              <a:rPr lang="en-US"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multimission</a:t>
            </a: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30" name="Text Placeholder 4">
            <a:extLst>
              <a:ext uri="{FF2B5EF4-FFF2-40B4-BE49-F238E27FC236}">
                <a16:creationId xmlns:a16="http://schemas.microsoft.com/office/drawing/2014/main" id="{F756B72E-72DA-F2F2-A1EE-7033C11342C9}"/>
              </a:ext>
            </a:extLst>
          </p:cNvPr>
          <p:cNvSpPr>
            <a:spLocks noGrp="1"/>
          </p:cNvSpPr>
          <p:nvPr>
            <p:ph type="body" sz="quarter" idx="14" hasCustomPrompt="1"/>
          </p:nvPr>
        </p:nvSpPr>
        <p:spPr>
          <a:xfrm>
            <a:off x="5828060" y="34828188"/>
            <a:ext cx="3111446" cy="197591"/>
          </a:xfrm>
          <a:prstGeom prst="rect">
            <a:avLst/>
          </a:prstGeom>
        </p:spPr>
        <p:txBody>
          <a:bodyPr/>
          <a:lstStyle>
            <a:lvl1pPr marL="0" inden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18288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marL="36576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3pPr>
            <a:lvl4pPr marL="54864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4pPr>
            <a:lvl5pPr marL="73152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SAND XXXX-XXXX P</a:t>
            </a:r>
          </a:p>
        </p:txBody>
      </p:sp>
      <p:sp>
        <p:nvSpPr>
          <p:cNvPr id="38" name="TextBox 37">
            <a:extLst>
              <a:ext uri="{FF2B5EF4-FFF2-40B4-BE49-F238E27FC236}">
                <a16:creationId xmlns:a16="http://schemas.microsoft.com/office/drawing/2014/main" id="{70F57CEF-DF0F-208E-C952-64D891D9AC83}"/>
              </a:ext>
            </a:extLst>
          </p:cNvPr>
          <p:cNvSpPr txBox="1"/>
          <p:nvPr/>
        </p:nvSpPr>
        <p:spPr>
          <a:xfrm>
            <a:off x="1371600" y="28273850"/>
            <a:ext cx="24688800" cy="4832092"/>
          </a:xfrm>
          <a:prstGeom prst="rect">
            <a:avLst/>
          </a:prstGeom>
          <a:noFill/>
        </p:spPr>
        <p:txBody>
          <a:bodyPr wrap="square" rtlCol="0">
            <a:spAutoFit/>
          </a:bodyPr>
          <a:lstStyle/>
          <a:p>
            <a:pPr>
              <a:spcAft>
                <a:spcPts val="1200"/>
              </a:spcAft>
            </a:pPr>
            <a:r>
              <a:rPr lang="en-US" sz="3200" dirty="0">
                <a:solidFill>
                  <a:schemeClr val="tx2">
                    <a:lumMod val="50000"/>
                  </a:schemeClr>
                </a:solidFill>
                <a:latin typeface="Exo 2 Semi Bold" panose="00000700000000000000" pitchFamily="2" charset="0"/>
                <a:ea typeface="Open Sans" panose="020B0606030504020204" pitchFamily="34" charset="0"/>
                <a:cs typeface="Open Sans" panose="020B0606030504020204" pitchFamily="34" charset="0"/>
              </a:rPr>
              <a:t>TIPS:</a:t>
            </a:r>
          </a:p>
          <a:p>
            <a:pPr>
              <a:spcAft>
                <a:spcPts val="1200"/>
              </a:spcAft>
            </a:pPr>
            <a:r>
              <a:rPr lang="en-US" sz="3200" dirty="0">
                <a:latin typeface="Open Sans" panose="020B0606030504020204" pitchFamily="34" charset="0"/>
                <a:ea typeface="Open Sans" panose="020B0606030504020204" pitchFamily="34" charset="0"/>
                <a:cs typeface="Open Sans" panose="020B0606030504020204" pitchFamily="34" charset="0"/>
              </a:rPr>
              <a:t>Reviewers are experts and professionals from the energy storage sector, but may not be specialists in your area and have limited time per poster presentation. To help reviewers and attendees quickly grasp your project’s purpose, approach, and impact:</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Keep text concise and to the point.</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Minimize jargon and spell out acronyms on first use</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Use bullet points for clarity.</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Ensure all visuals are high quality and relevant.</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Proofread for spelling and grammatical errors before submission.</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2D567B86-A00E-E5A6-F1A2-054AF815367E}"/>
              </a:ext>
            </a:extLst>
          </p:cNvPr>
          <p:cNvGraphicFramePr>
            <a:graphicFrameLocks noGrp="1"/>
          </p:cNvGraphicFramePr>
          <p:nvPr>
            <p:extLst>
              <p:ext uri="{D42A27DB-BD31-4B8C-83A1-F6EECF244321}">
                <p14:modId xmlns:p14="http://schemas.microsoft.com/office/powerpoint/2010/main" val="2799339214"/>
              </p:ext>
            </p:extLst>
          </p:nvPr>
        </p:nvGraphicFramePr>
        <p:xfrm>
          <a:off x="1371599" y="20795806"/>
          <a:ext cx="24688800" cy="7315200"/>
        </p:xfrm>
        <a:graphic>
          <a:graphicData uri="http://schemas.openxmlformats.org/drawingml/2006/table">
            <a:tbl>
              <a:tblPr firstRow="1" firstCol="1" bandRow="1"/>
              <a:tblGrid>
                <a:gridCol w="8895156">
                  <a:extLst>
                    <a:ext uri="{9D8B030D-6E8A-4147-A177-3AD203B41FA5}">
                      <a16:colId xmlns:a16="http://schemas.microsoft.com/office/drawing/2014/main" val="699199034"/>
                    </a:ext>
                  </a:extLst>
                </a:gridCol>
                <a:gridCol w="7084184">
                  <a:extLst>
                    <a:ext uri="{9D8B030D-6E8A-4147-A177-3AD203B41FA5}">
                      <a16:colId xmlns:a16="http://schemas.microsoft.com/office/drawing/2014/main" val="2683320338"/>
                    </a:ext>
                  </a:extLst>
                </a:gridCol>
                <a:gridCol w="8709460">
                  <a:extLst>
                    <a:ext uri="{9D8B030D-6E8A-4147-A177-3AD203B41FA5}">
                      <a16:colId xmlns:a16="http://schemas.microsoft.com/office/drawing/2014/main" val="1959616829"/>
                    </a:ext>
                  </a:extLst>
                </a:gridCol>
              </a:tblGrid>
              <a:tr h="383352">
                <a:tc>
                  <a:txBody>
                    <a:bodyPr/>
                    <a:lstStyle/>
                    <a:p>
                      <a:pPr marL="0" marR="0">
                        <a:buNone/>
                      </a:pPr>
                      <a:r>
                        <a:rPr lang="en-US" sz="3200" b="1" dirty="0">
                          <a:solidFill>
                            <a:srgbClr val="FFFFFF"/>
                          </a:solidFill>
                          <a:effectLst/>
                          <a:latin typeface="Aptos Narrow" panose="020B0004020202020204" pitchFamily="34" charset="0"/>
                          <a:ea typeface="Aptos" panose="020B0004020202020204" pitchFamily="34" charset="0"/>
                        </a:rPr>
                        <a:t>Topic Areas</a:t>
                      </a:r>
                      <a:endParaRPr lang="en-US" sz="3200" dirty="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B3040"/>
                    </a:solidFill>
                  </a:tcPr>
                </a:tc>
                <a:tc>
                  <a:txBody>
                    <a:bodyPr/>
                    <a:lstStyle/>
                    <a:p>
                      <a:pPr marL="0" marR="0">
                        <a:buNone/>
                      </a:pPr>
                      <a:r>
                        <a:rPr lang="en-US" sz="3200" b="1" u="sng">
                          <a:solidFill>
                            <a:srgbClr val="FFFFFF"/>
                          </a:solidFill>
                          <a:effectLst/>
                          <a:latin typeface="Aptos Narrow" panose="020B0004020202020204" pitchFamily="34" charset="0"/>
                          <a:ea typeface="Aptos" panose="020B0004020202020204" pitchFamily="34" charset="0"/>
                        </a:rPr>
                        <a:t>Verticals</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B3040"/>
                    </a:solidFill>
                  </a:tcPr>
                </a:tc>
                <a:tc>
                  <a:txBody>
                    <a:bodyPr/>
                    <a:lstStyle/>
                    <a:p>
                      <a:pPr marL="0" marR="0">
                        <a:buNone/>
                      </a:pPr>
                      <a:r>
                        <a:rPr lang="en-US" sz="3200" b="1" u="sng">
                          <a:solidFill>
                            <a:srgbClr val="FFFFFF"/>
                          </a:solidFill>
                          <a:effectLst/>
                          <a:latin typeface="Aptos Narrow" panose="020B0004020202020204" pitchFamily="34" charset="0"/>
                          <a:ea typeface="Aptos" panose="020B0004020202020204" pitchFamily="34" charset="0"/>
                        </a:rPr>
                        <a:t>Strategic Pathways</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B3040"/>
                    </a:solidFill>
                  </a:tcPr>
                </a:tc>
                <a:extLst>
                  <a:ext uri="{0D108BD9-81ED-4DB2-BD59-A6C34878D82A}">
                    <a16:rowId xmlns:a16="http://schemas.microsoft.com/office/drawing/2014/main" val="3480694725"/>
                  </a:ext>
                </a:extLst>
              </a:tr>
              <a:tr h="766703">
                <a:tc>
                  <a:txBody>
                    <a:bodyPr/>
                    <a:lstStyle/>
                    <a:p>
                      <a:pPr marL="0" marR="0">
                        <a:buNone/>
                      </a:pPr>
                      <a:r>
                        <a:rPr lang="en-US" sz="3200" dirty="0">
                          <a:effectLst/>
                          <a:latin typeface="Calibri" panose="020F0502020204030204" pitchFamily="34" charset="0"/>
                          <a:ea typeface="Aptos" panose="020B0004020202020204" pitchFamily="34" charset="0"/>
                        </a:rPr>
                        <a:t>This label is used by event organizers to sort and place posters in the correct locations for the event and reviewers.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marL="0" marR="0">
                        <a:buNone/>
                      </a:pPr>
                      <a:r>
                        <a:rPr lang="en-US" sz="3200" i="1" dirty="0">
                          <a:solidFill>
                            <a:srgbClr val="000000"/>
                          </a:solidFill>
                          <a:effectLst/>
                          <a:latin typeface="Aptos Narrow" panose="020B0004020202020204" pitchFamily="34" charset="0"/>
                          <a:ea typeface="Aptos" panose="020B0004020202020204" pitchFamily="34" charset="0"/>
                        </a:rPr>
                        <a:t>This label is intended to help audiences understand which investment area this effort or project is connected to.</a:t>
                      </a:r>
                      <a:endParaRPr lang="en-US" sz="3200" dirty="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marL="0" marR="0">
                        <a:buNone/>
                      </a:pPr>
                      <a:r>
                        <a:rPr lang="en-US" sz="3200" i="1" dirty="0">
                          <a:solidFill>
                            <a:srgbClr val="000000"/>
                          </a:solidFill>
                          <a:effectLst/>
                          <a:latin typeface="Aptos Narrow" panose="020B0004020202020204" pitchFamily="34" charset="0"/>
                          <a:ea typeface="Aptos" panose="020B0004020202020204" pitchFamily="34" charset="0"/>
                        </a:rPr>
                        <a:t>This label is intended to help audiences understand project alignment to the strategic pathways outlined in OE’s strategic plan.</a:t>
                      </a:r>
                      <a:endParaRPr lang="en-US" sz="3200" dirty="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8E8E8"/>
                    </a:solidFill>
                  </a:tcPr>
                </a:tc>
                <a:extLst>
                  <a:ext uri="{0D108BD9-81ED-4DB2-BD59-A6C34878D82A}">
                    <a16:rowId xmlns:a16="http://schemas.microsoft.com/office/drawing/2014/main" val="4210377619"/>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Analytics &amp; Tools </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Safety &amp; Reliability</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rowSpan="3">
                  <a:txBody>
                    <a:bodyPr/>
                    <a:lstStyle/>
                    <a:p>
                      <a:pPr marL="0" marR="0">
                        <a:buNone/>
                      </a:pPr>
                      <a:r>
                        <a:rPr lang="en-US" sz="3200" b="1" dirty="0">
                          <a:solidFill>
                            <a:srgbClr val="000000"/>
                          </a:solidFill>
                          <a:effectLst/>
                          <a:latin typeface="Aptos Narrow" panose="020B0004020202020204" pitchFamily="34" charset="0"/>
                          <a:ea typeface="Aptos" panose="020B0004020202020204" pitchFamily="34" charset="0"/>
                        </a:rPr>
                        <a:t>Stabilize:</a:t>
                      </a:r>
                      <a:r>
                        <a:rPr lang="en-US" sz="3200" dirty="0">
                          <a:solidFill>
                            <a:srgbClr val="000000"/>
                          </a:solidFill>
                          <a:effectLst/>
                          <a:latin typeface="Aptos Narrow" panose="020B0004020202020204" pitchFamily="34" charset="0"/>
                          <a:ea typeface="Aptos" panose="020B0004020202020204" pitchFamily="34" charset="0"/>
                        </a:rPr>
                        <a:t> Addressing  urgent,  emergency  conditions to  ensure safety,  reliability, and  system security</a:t>
                      </a:r>
                      <a:endParaRPr lang="en-US" sz="3200" dirty="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8312829"/>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Demonstration Projects</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Grid Integration and Field Validation</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1857716347"/>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Flow Batteries</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Analytics</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3125852020"/>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Grid Resilience &amp; Reliability</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Materials and Systems Innovation</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rowSpan="4">
                  <a:txBody>
                    <a:bodyPr/>
                    <a:lstStyle/>
                    <a:p>
                      <a:pPr marL="0" marR="0">
                        <a:buNone/>
                      </a:pPr>
                      <a:r>
                        <a:rPr lang="en-US" sz="3200" b="1" dirty="0">
                          <a:solidFill>
                            <a:srgbClr val="000000"/>
                          </a:solidFill>
                          <a:effectLst/>
                          <a:latin typeface="Aptos Narrow" panose="020B0004020202020204" pitchFamily="34" charset="0"/>
                          <a:ea typeface="Aptos" panose="020B0004020202020204" pitchFamily="34" charset="0"/>
                        </a:rPr>
                        <a:t>Optimize:</a:t>
                      </a:r>
                      <a:r>
                        <a:rPr lang="en-US" sz="3200" dirty="0">
                          <a:solidFill>
                            <a:srgbClr val="000000"/>
                          </a:solidFill>
                          <a:effectLst/>
                          <a:latin typeface="Aptos Narrow" panose="020B0004020202020204" pitchFamily="34" charset="0"/>
                          <a:ea typeface="Aptos" panose="020B0004020202020204" pitchFamily="34" charset="0"/>
                        </a:rPr>
                        <a:t> Enhancing grid performance and strengthening security through robust consideration of available technology options and process improvements</a:t>
                      </a:r>
                      <a:endParaRPr lang="en-US" sz="3200" dirty="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79519309"/>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Next Generation, Large Scale Energy Storage</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2626610306"/>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Power Electronics</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2062542870"/>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Regulatory</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3189345164"/>
                  </a:ext>
                </a:extLst>
              </a:tr>
              <a:tr h="383352">
                <a:tc>
                  <a:txBody>
                    <a:bodyPr/>
                    <a:lstStyle/>
                    <a:p>
                      <a:pPr marL="0" marR="0">
                        <a:buNone/>
                      </a:pPr>
                      <a:r>
                        <a:rPr lang="en-US" sz="3200" dirty="0">
                          <a:solidFill>
                            <a:srgbClr val="000000"/>
                          </a:solidFill>
                          <a:effectLst/>
                          <a:latin typeface="Aptos Narrow" panose="020B0004020202020204" pitchFamily="34" charset="0"/>
                          <a:ea typeface="Aptos" panose="020B0004020202020204" pitchFamily="34" charset="0"/>
                        </a:rPr>
                        <a:t>Safety &amp; Reliability </a:t>
                      </a:r>
                      <a:endParaRPr lang="en-US" sz="3200" dirty="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rowSpan="4">
                  <a:txBody>
                    <a:bodyPr/>
                    <a:lstStyle/>
                    <a:p>
                      <a:pPr marL="0" marR="0">
                        <a:buNone/>
                      </a:pPr>
                      <a:r>
                        <a:rPr lang="en-US" sz="3200" b="1">
                          <a:solidFill>
                            <a:srgbClr val="000000"/>
                          </a:solidFill>
                          <a:effectLst/>
                          <a:latin typeface="Aptos Narrow" panose="020B0004020202020204" pitchFamily="34" charset="0"/>
                          <a:ea typeface="Aptos" panose="020B0004020202020204" pitchFamily="34" charset="0"/>
                        </a:rPr>
                        <a:t>Grow:</a:t>
                      </a:r>
                      <a:r>
                        <a:rPr lang="en-US" sz="3200">
                          <a:solidFill>
                            <a:srgbClr val="000000"/>
                          </a:solidFill>
                          <a:effectLst/>
                          <a:latin typeface="Aptos Narrow" panose="020B0004020202020204" pitchFamily="34" charset="0"/>
                          <a:ea typeface="Aptos" panose="020B0004020202020204" pitchFamily="34" charset="0"/>
                        </a:rPr>
                        <a:t> Long-term expansion by enabling innovation, advancing new technologies, and building capacity  for a future-ready electricity system</a:t>
                      </a:r>
                      <a:endParaRPr lang="en-US" sz="3200">
                        <a:effectLst/>
                        <a:latin typeface="Calibri" panose="020F0502020204030204" pitchFamily="34" charset="0"/>
                        <a:ea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222666"/>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Sodium Batteries</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3674118636"/>
                  </a:ext>
                </a:extLst>
              </a:tr>
              <a:tr h="383352">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Zinc &amp; Lead Batteries</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extLst>
                  <a:ext uri="{0D108BD9-81ED-4DB2-BD59-A6C34878D82A}">
                    <a16:rowId xmlns:a16="http://schemas.microsoft.com/office/drawing/2014/main" val="792040775"/>
                  </a:ext>
                </a:extLst>
              </a:tr>
              <a:tr h="402519">
                <a:tc>
                  <a:txBody>
                    <a:bodyPr/>
                    <a:lstStyle/>
                    <a:p>
                      <a:pPr marL="0" marR="0">
                        <a:buNone/>
                      </a:pPr>
                      <a:r>
                        <a:rPr lang="en-US" sz="3200">
                          <a:solidFill>
                            <a:srgbClr val="000000"/>
                          </a:solidFill>
                          <a:effectLst/>
                          <a:latin typeface="Aptos Narrow" panose="020B0004020202020204" pitchFamily="34" charset="0"/>
                          <a:ea typeface="Aptos" panose="020B0004020202020204" pitchFamily="34" charset="0"/>
                        </a:rPr>
                        <a:t> </a:t>
                      </a:r>
                      <a:endParaRPr lang="en-US" sz="3200">
                        <a:effectLst/>
                        <a:latin typeface="Calibri" panose="020F0502020204030204" pitchFamily="34" charset="0"/>
                        <a:ea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buNone/>
                      </a:pPr>
                      <a:r>
                        <a:rPr lang="en-US" sz="3200" dirty="0">
                          <a:solidFill>
                            <a:srgbClr val="000000"/>
                          </a:solidFill>
                          <a:effectLst/>
                          <a:latin typeface="Aptos Narrow" panose="020B0004020202020204" pitchFamily="34" charset="0"/>
                          <a:ea typeface="Aptos" panose="020B0004020202020204" pitchFamily="34" charset="0"/>
                        </a:rPr>
                        <a:t> </a:t>
                      </a:r>
                      <a:endParaRPr lang="en-US" sz="3200" dirty="0">
                        <a:effectLst/>
                        <a:latin typeface="Calibri" panose="020F0502020204030204" pitchFamily="34" charset="0"/>
                        <a:ea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1579973"/>
                  </a:ext>
                </a:extLst>
              </a:tr>
            </a:tbl>
          </a:graphicData>
        </a:graphic>
      </p:graphicFrame>
      <p:sp>
        <p:nvSpPr>
          <p:cNvPr id="6" name="Rectangle 2">
            <a:extLst>
              <a:ext uri="{FF2B5EF4-FFF2-40B4-BE49-F238E27FC236}">
                <a16:creationId xmlns:a16="http://schemas.microsoft.com/office/drawing/2014/main" id="{A80DB9DA-A2CE-21D3-D945-4EFA8936F631}"/>
              </a:ext>
            </a:extLst>
          </p:cNvPr>
          <p:cNvSpPr>
            <a:spLocks noChangeArrowheads="1"/>
          </p:cNvSpPr>
          <p:nvPr/>
        </p:nvSpPr>
        <p:spPr bwMode="auto">
          <a:xfrm>
            <a:off x="9359900" y="20000913"/>
            <a:ext cx="274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958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88F67-0B84-4685-8D8C-4F49C7733B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C57E96A-F185-5CE0-767C-AC6D91AA7AE6}"/>
              </a:ext>
            </a:extLst>
          </p:cNvPr>
          <p:cNvSpPr/>
          <p:nvPr/>
        </p:nvSpPr>
        <p:spPr>
          <a:xfrm>
            <a:off x="970878" y="11926659"/>
            <a:ext cx="12265693" cy="6688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73340F6-0818-BA3F-F8F6-5AFAB1C333DF}"/>
              </a:ext>
            </a:extLst>
          </p:cNvPr>
          <p:cNvSpPr>
            <a:spLocks noGrp="1"/>
          </p:cNvSpPr>
          <p:nvPr>
            <p:ph type="title"/>
          </p:nvPr>
        </p:nvSpPr>
        <p:spPr>
          <a:xfrm>
            <a:off x="1885950" y="4521633"/>
            <a:ext cx="23660100" cy="2827434"/>
          </a:xfrm>
        </p:spPr>
        <p:txBody>
          <a:bodyPr/>
          <a:lstStyle/>
          <a:p>
            <a:r>
              <a:rPr lang="en-US" dirty="0"/>
              <a:t>Title </a:t>
            </a:r>
            <a:br>
              <a:rPr lang="en-US" dirty="0"/>
            </a:br>
            <a:r>
              <a:rPr lang="en-US" dirty="0"/>
              <a:t>up to two lines</a:t>
            </a:r>
          </a:p>
        </p:txBody>
      </p:sp>
      <p:sp>
        <p:nvSpPr>
          <p:cNvPr id="6" name="TextBox 5">
            <a:extLst>
              <a:ext uri="{FF2B5EF4-FFF2-40B4-BE49-F238E27FC236}">
                <a16:creationId xmlns:a16="http://schemas.microsoft.com/office/drawing/2014/main" id="{0DDA03D9-141D-FB13-34BD-33123751717B}"/>
              </a:ext>
            </a:extLst>
          </p:cNvPr>
          <p:cNvSpPr txBox="1"/>
          <p:nvPr/>
        </p:nvSpPr>
        <p:spPr>
          <a:xfrm>
            <a:off x="5828060" y="34052535"/>
            <a:ext cx="6500555" cy="553998"/>
          </a:xfrm>
          <a:prstGeom prst="rect">
            <a:avLst/>
          </a:prstGeom>
          <a:noFill/>
        </p:spPr>
        <p:txBody>
          <a:bodyPr wrap="square" rtlCol="0">
            <a:spAutoFit/>
          </a:bodyPr>
          <a:lstStyle/>
          <a:p>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Sandia National Laboratories is a </a:t>
            </a:r>
            <a:r>
              <a:rPr lang="en-US" sz="100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multimission</a:t>
            </a: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7" name="Text Placeholder 4">
            <a:extLst>
              <a:ext uri="{FF2B5EF4-FFF2-40B4-BE49-F238E27FC236}">
                <a16:creationId xmlns:a16="http://schemas.microsoft.com/office/drawing/2014/main" id="{D71EFED8-4AC2-8243-C966-633C5273C8C0}"/>
              </a:ext>
            </a:extLst>
          </p:cNvPr>
          <p:cNvSpPr>
            <a:spLocks noGrp="1"/>
          </p:cNvSpPr>
          <p:nvPr>
            <p:ph type="body" sz="quarter" idx="14" hasCustomPrompt="1"/>
          </p:nvPr>
        </p:nvSpPr>
        <p:spPr>
          <a:xfrm>
            <a:off x="5828060" y="34828188"/>
            <a:ext cx="3111446" cy="197591"/>
          </a:xfrm>
          <a:prstGeom prst="rect">
            <a:avLst/>
          </a:prstGeom>
        </p:spPr>
        <p:txBody>
          <a:bodyPr/>
          <a:lstStyle>
            <a:lvl1pPr marL="0" indent="0">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18288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marL="36576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3pPr>
            <a:lvl4pPr marL="54864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4pPr>
            <a:lvl5pPr marL="7315200" indent="0">
              <a:buNone/>
              <a:defRPr sz="10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add SAND XXXX-XXXX P</a:t>
            </a:r>
          </a:p>
        </p:txBody>
      </p:sp>
      <p:sp>
        <p:nvSpPr>
          <p:cNvPr id="2" name="TextBox 1">
            <a:extLst>
              <a:ext uri="{FF2B5EF4-FFF2-40B4-BE49-F238E27FC236}">
                <a16:creationId xmlns:a16="http://schemas.microsoft.com/office/drawing/2014/main" id="{7DA99C80-34C1-DE63-2E1A-54469F17A517}"/>
              </a:ext>
            </a:extLst>
          </p:cNvPr>
          <p:cNvSpPr txBox="1"/>
          <p:nvPr/>
        </p:nvSpPr>
        <p:spPr>
          <a:xfrm>
            <a:off x="970880" y="11878287"/>
            <a:ext cx="12265691" cy="830997"/>
          </a:xfrm>
          <a:prstGeom prst="rect">
            <a:avLst/>
          </a:prstGeom>
          <a:gradFill flip="none" rotWithShape="1">
            <a:gsLst>
              <a:gs pos="0">
                <a:srgbClr val="2E526A">
                  <a:shade val="30000"/>
                  <a:satMod val="115000"/>
                </a:srgbClr>
              </a:gs>
              <a:gs pos="50000">
                <a:srgbClr val="2E526A">
                  <a:shade val="67500"/>
                  <a:satMod val="115000"/>
                </a:srgbClr>
              </a:gs>
              <a:gs pos="100000">
                <a:srgbClr val="2E526A">
                  <a:shade val="100000"/>
                  <a:satMod val="115000"/>
                  <a:lumMod val="95000"/>
                </a:srgbClr>
              </a:gs>
            </a:gsLst>
            <a:lin ang="0" scaled="1"/>
            <a:tileRect/>
          </a:gradFill>
        </p:spPr>
        <p:txBody>
          <a:bodyPr wrap="square" rtlCol="0" anchor="ctr">
            <a:spAutoFit/>
          </a:bodyPr>
          <a:lstStyle/>
          <a:p>
            <a:pPr defTabSz="3072318"/>
            <a:r>
              <a:rPr lang="en-US" sz="4800" dirty="0">
                <a:solidFill>
                  <a:schemeClr val="bg1"/>
                </a:solidFill>
                <a:latin typeface="Exo 2 Semi Bold" panose="00000700000000000000" pitchFamily="2" charset="0"/>
                <a:ea typeface="Open Sans" panose="020B0606030504020204" pitchFamily="34" charset="0"/>
                <a:cs typeface="Open Sans" panose="020B0606030504020204" pitchFamily="34" charset="0"/>
              </a:rPr>
              <a:t>PROBLEM</a:t>
            </a:r>
            <a:endParaRPr lang="en-US" sz="4400" dirty="0">
              <a:solidFill>
                <a:schemeClr val="bg1"/>
              </a:solidFill>
              <a:latin typeface="Exo 2 Semi Bold" panose="00000700000000000000" pitchFamily="2"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4B968B1-5485-A4E9-4C57-6881B8940D1C}"/>
              </a:ext>
            </a:extLst>
          </p:cNvPr>
          <p:cNvSpPr txBox="1"/>
          <p:nvPr/>
        </p:nvSpPr>
        <p:spPr>
          <a:xfrm>
            <a:off x="951539" y="7056679"/>
            <a:ext cx="25497398" cy="584775"/>
          </a:xfrm>
          <a:prstGeom prst="rect">
            <a:avLst/>
          </a:prstGeom>
          <a:noFill/>
        </p:spPr>
        <p:txBody>
          <a:bodyPr wrap="square" rtlCol="0">
            <a:spAutoFit/>
          </a:bodyPr>
          <a:lstStyle/>
          <a:p>
            <a:pPr algn="ctr" defTabSz="3072318"/>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List authors in order of contribution here. Include full names and affiliations. </a:t>
            </a:r>
            <a:r>
              <a:rPr lang="en-US" sz="32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E.g</a:t>
            </a: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 First Name Last Name (1), </a:t>
            </a:r>
            <a:r>
              <a:rPr lang="en-US" sz="32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etc</a:t>
            </a: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 etc. </a:t>
            </a:r>
          </a:p>
        </p:txBody>
      </p:sp>
      <p:sp>
        <p:nvSpPr>
          <p:cNvPr id="5" name="TextBox 4">
            <a:extLst>
              <a:ext uri="{FF2B5EF4-FFF2-40B4-BE49-F238E27FC236}">
                <a16:creationId xmlns:a16="http://schemas.microsoft.com/office/drawing/2014/main" id="{374A6DAE-C182-4452-6C8D-5EC3717E1ED6}"/>
              </a:ext>
            </a:extLst>
          </p:cNvPr>
          <p:cNvSpPr txBox="1"/>
          <p:nvPr/>
        </p:nvSpPr>
        <p:spPr>
          <a:xfrm>
            <a:off x="3886201" y="7673878"/>
            <a:ext cx="19659598" cy="584775"/>
          </a:xfrm>
          <a:prstGeom prst="rect">
            <a:avLst/>
          </a:prstGeom>
          <a:noFill/>
        </p:spPr>
        <p:txBody>
          <a:bodyPr wrap="square" rtlCol="0">
            <a:spAutoFit/>
          </a:bodyPr>
          <a:lstStyle/>
          <a:p>
            <a:pPr algn="ctr" defTabSz="3072318"/>
            <a:r>
              <a:rPr lang="en-US" sz="32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Add author affiliations here. E.g., (1) Sandia National Laboratories, (2) University of New Mexico, etc. ,etc. </a:t>
            </a:r>
          </a:p>
        </p:txBody>
      </p:sp>
      <p:sp>
        <p:nvSpPr>
          <p:cNvPr id="8" name="TextBox 7">
            <a:extLst>
              <a:ext uri="{FF2B5EF4-FFF2-40B4-BE49-F238E27FC236}">
                <a16:creationId xmlns:a16="http://schemas.microsoft.com/office/drawing/2014/main" id="{714477C6-C9F2-3263-773D-1AF11734C45C}"/>
              </a:ext>
            </a:extLst>
          </p:cNvPr>
          <p:cNvSpPr txBox="1"/>
          <p:nvPr/>
        </p:nvSpPr>
        <p:spPr>
          <a:xfrm>
            <a:off x="1107306" y="32753562"/>
            <a:ext cx="25373153" cy="584775"/>
          </a:xfrm>
          <a:prstGeom prst="rect">
            <a:avLst/>
          </a:prstGeom>
          <a:noFill/>
        </p:spPr>
        <p:txBody>
          <a:bodyPr wrap="square" rtlCol="0">
            <a:spAutoFit/>
          </a:bodyPr>
          <a:lstStyle/>
          <a:p>
            <a:pPr algn="ctr" defTabSz="3072318"/>
            <a:r>
              <a:rPr lang="en-US" sz="32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material is based upon work supported by the U.S. Department of Energy, Office of Electricity (OE), Energy Storage Division.</a:t>
            </a:r>
          </a:p>
        </p:txBody>
      </p:sp>
      <p:sp>
        <p:nvSpPr>
          <p:cNvPr id="16" name="TextBox 15">
            <a:extLst>
              <a:ext uri="{FF2B5EF4-FFF2-40B4-BE49-F238E27FC236}">
                <a16:creationId xmlns:a16="http://schemas.microsoft.com/office/drawing/2014/main" id="{E6257AB7-1A5E-0FD9-07B1-BDE254887140}"/>
              </a:ext>
            </a:extLst>
          </p:cNvPr>
          <p:cNvSpPr txBox="1"/>
          <p:nvPr/>
        </p:nvSpPr>
        <p:spPr>
          <a:xfrm>
            <a:off x="14316337" y="30518697"/>
            <a:ext cx="12164124" cy="1077218"/>
          </a:xfrm>
          <a:prstGeom prst="rect">
            <a:avLst/>
          </a:prstGeom>
          <a:noFill/>
        </p:spPr>
        <p:txBody>
          <a:bodyPr wrap="square" rtlCol="0">
            <a:spAutoFit/>
          </a:bodyPr>
          <a:lstStyle/>
          <a:p>
            <a:pPr defTabSz="3072318"/>
            <a:r>
              <a:rPr lang="en-US" sz="3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References</a:t>
            </a:r>
          </a:p>
          <a:p>
            <a:pPr defTabSz="3072318"/>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If applicable, list references/citations here. </a:t>
            </a:r>
          </a:p>
        </p:txBody>
      </p:sp>
      <p:sp>
        <p:nvSpPr>
          <p:cNvPr id="21" name="TextBox 20">
            <a:extLst>
              <a:ext uri="{FF2B5EF4-FFF2-40B4-BE49-F238E27FC236}">
                <a16:creationId xmlns:a16="http://schemas.microsoft.com/office/drawing/2014/main" id="{B6EDBD2F-6D1E-53DB-6647-B7560A808A6E}"/>
              </a:ext>
            </a:extLst>
          </p:cNvPr>
          <p:cNvSpPr txBox="1"/>
          <p:nvPr/>
        </p:nvSpPr>
        <p:spPr>
          <a:xfrm>
            <a:off x="1231998" y="12744039"/>
            <a:ext cx="11662062" cy="563231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Outline the background and significance of your research. What problem are you addressing? What are your objectives?</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What is the problem? Why is it hard?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What is the motivation (tie to national need(s))? Why now?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How is the problem solved today? What are the limits of current practice?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Consider using bullets to summarize</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Use images to illustrate if appropriate</a:t>
            </a:r>
          </a:p>
        </p:txBody>
      </p:sp>
      <p:sp>
        <p:nvSpPr>
          <p:cNvPr id="30" name="TextBox 29">
            <a:extLst>
              <a:ext uri="{FF2B5EF4-FFF2-40B4-BE49-F238E27FC236}">
                <a16:creationId xmlns:a16="http://schemas.microsoft.com/office/drawing/2014/main" id="{4A078C3F-490A-BB72-0FBE-9E60E0CEB4CE}"/>
              </a:ext>
            </a:extLst>
          </p:cNvPr>
          <p:cNvSpPr txBox="1"/>
          <p:nvPr/>
        </p:nvSpPr>
        <p:spPr>
          <a:xfrm>
            <a:off x="1024178" y="30518698"/>
            <a:ext cx="11612051" cy="584775"/>
          </a:xfrm>
          <a:prstGeom prst="rect">
            <a:avLst/>
          </a:prstGeom>
          <a:noFill/>
        </p:spPr>
        <p:txBody>
          <a:bodyPr wrap="square" rtlCol="0">
            <a:spAutoFit/>
          </a:bodyPr>
          <a:lstStyle/>
          <a:p>
            <a:pPr algn="ctr" defTabSz="3072318"/>
            <a:r>
              <a:rPr lang="en-US" sz="32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Fig. 1. An example of an image or chart caption. </a:t>
            </a:r>
          </a:p>
        </p:txBody>
      </p:sp>
      <p:sp>
        <p:nvSpPr>
          <p:cNvPr id="17" name="Rectangle 16">
            <a:extLst>
              <a:ext uri="{FF2B5EF4-FFF2-40B4-BE49-F238E27FC236}">
                <a16:creationId xmlns:a16="http://schemas.microsoft.com/office/drawing/2014/main" id="{DF61D205-4FA6-551A-CF9B-1BC5D65DA5F7}"/>
              </a:ext>
            </a:extLst>
          </p:cNvPr>
          <p:cNvSpPr/>
          <p:nvPr/>
        </p:nvSpPr>
        <p:spPr>
          <a:xfrm>
            <a:off x="970878" y="19184735"/>
            <a:ext cx="12265693" cy="6688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00D8C74-8E98-FBE9-9423-ECFFC3FEC108}"/>
              </a:ext>
            </a:extLst>
          </p:cNvPr>
          <p:cNvSpPr txBox="1"/>
          <p:nvPr/>
        </p:nvSpPr>
        <p:spPr>
          <a:xfrm>
            <a:off x="970880" y="19136363"/>
            <a:ext cx="12265691" cy="830997"/>
          </a:xfrm>
          <a:prstGeom prst="rect">
            <a:avLst/>
          </a:prstGeom>
          <a:gradFill flip="none" rotWithShape="1">
            <a:gsLst>
              <a:gs pos="0">
                <a:srgbClr val="2E526A">
                  <a:shade val="30000"/>
                  <a:satMod val="115000"/>
                </a:srgbClr>
              </a:gs>
              <a:gs pos="50000">
                <a:srgbClr val="2E526A">
                  <a:shade val="67500"/>
                  <a:satMod val="115000"/>
                </a:srgbClr>
              </a:gs>
              <a:gs pos="100000">
                <a:srgbClr val="2E526A">
                  <a:shade val="100000"/>
                  <a:satMod val="115000"/>
                  <a:lumMod val="95000"/>
                </a:srgbClr>
              </a:gs>
            </a:gsLst>
            <a:lin ang="0" scaled="1"/>
            <a:tileRect/>
          </a:gradFill>
        </p:spPr>
        <p:txBody>
          <a:bodyPr wrap="square" rtlCol="0" anchor="ctr">
            <a:spAutoFit/>
          </a:bodyPr>
          <a:lstStyle>
            <a:defPPr>
              <a:defRPr lang="en-US"/>
            </a:defPPr>
            <a:lvl1pPr>
              <a:defRPr sz="4800">
                <a:solidFill>
                  <a:schemeClr val="bg1"/>
                </a:solidFill>
                <a:latin typeface="Exo 2 Semi Bold" panose="00000700000000000000" pitchFamily="2" charset="0"/>
                <a:ea typeface="Open Sans" panose="020B0606030504020204" pitchFamily="34" charset="0"/>
                <a:cs typeface="Open Sans" panose="020B0606030504020204" pitchFamily="34" charset="0"/>
              </a:defRPr>
            </a:lvl1pPr>
          </a:lstStyle>
          <a:p>
            <a:r>
              <a:rPr lang="en-US" dirty="0"/>
              <a:t>APPROACH</a:t>
            </a:r>
          </a:p>
        </p:txBody>
      </p:sp>
      <p:pic>
        <p:nvPicPr>
          <p:cNvPr id="20" name="Picture 19">
            <a:extLst>
              <a:ext uri="{FF2B5EF4-FFF2-40B4-BE49-F238E27FC236}">
                <a16:creationId xmlns:a16="http://schemas.microsoft.com/office/drawing/2014/main" id="{B9CA9FC8-95FD-BB30-5F42-68307BB0E377}"/>
              </a:ext>
            </a:extLst>
          </p:cNvPr>
          <p:cNvPicPr>
            <a:picLocks noChangeAspect="1"/>
          </p:cNvPicPr>
          <p:nvPr/>
        </p:nvPicPr>
        <p:blipFill>
          <a:blip r:embed="rId2"/>
          <a:srcRect t="6401"/>
          <a:stretch>
            <a:fillRect/>
          </a:stretch>
        </p:blipFill>
        <p:spPr>
          <a:xfrm>
            <a:off x="951539" y="26340950"/>
            <a:ext cx="12389279" cy="3804408"/>
          </a:xfrm>
          <a:prstGeom prst="roundRect">
            <a:avLst/>
          </a:prstGeom>
        </p:spPr>
      </p:pic>
      <p:sp>
        <p:nvSpPr>
          <p:cNvPr id="22" name="TextBox 21">
            <a:extLst>
              <a:ext uri="{FF2B5EF4-FFF2-40B4-BE49-F238E27FC236}">
                <a16:creationId xmlns:a16="http://schemas.microsoft.com/office/drawing/2014/main" id="{831E1E5C-DB86-FD3E-5C67-11CEC5C4CDA8}"/>
              </a:ext>
            </a:extLst>
          </p:cNvPr>
          <p:cNvSpPr txBox="1"/>
          <p:nvPr/>
        </p:nvSpPr>
        <p:spPr>
          <a:xfrm>
            <a:off x="1231998" y="20119762"/>
            <a:ext cx="10871200" cy="452431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Describe the methodology used in your research.</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How are you approaching the problem? Why this approach?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Are there unique lab capabilities you are leveraging/using in your approach? If so, consider mentioning them to help audiences understand why your national lab/team is the optimal place to conduct this research.</a:t>
            </a:r>
          </a:p>
        </p:txBody>
      </p:sp>
      <p:sp>
        <p:nvSpPr>
          <p:cNvPr id="25" name="Rectangle 24">
            <a:extLst>
              <a:ext uri="{FF2B5EF4-FFF2-40B4-BE49-F238E27FC236}">
                <a16:creationId xmlns:a16="http://schemas.microsoft.com/office/drawing/2014/main" id="{56771366-3CF4-6BE2-E19F-C78109E15A1F}"/>
              </a:ext>
            </a:extLst>
          </p:cNvPr>
          <p:cNvSpPr/>
          <p:nvPr/>
        </p:nvSpPr>
        <p:spPr>
          <a:xfrm>
            <a:off x="14316337" y="8975476"/>
            <a:ext cx="12164124" cy="78927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C469BF-818D-ADD8-47FE-7C7CB76D054E}"/>
              </a:ext>
            </a:extLst>
          </p:cNvPr>
          <p:cNvSpPr txBox="1"/>
          <p:nvPr/>
        </p:nvSpPr>
        <p:spPr>
          <a:xfrm>
            <a:off x="14316337" y="8927105"/>
            <a:ext cx="12164122" cy="830997"/>
          </a:xfrm>
          <a:prstGeom prst="rect">
            <a:avLst/>
          </a:prstGeom>
          <a:gradFill flip="none" rotWithShape="1">
            <a:gsLst>
              <a:gs pos="0">
                <a:srgbClr val="2E526A">
                  <a:shade val="30000"/>
                  <a:satMod val="115000"/>
                </a:srgbClr>
              </a:gs>
              <a:gs pos="50000">
                <a:srgbClr val="2E526A">
                  <a:shade val="67500"/>
                  <a:satMod val="115000"/>
                </a:srgbClr>
              </a:gs>
              <a:gs pos="100000">
                <a:srgbClr val="2E526A">
                  <a:shade val="100000"/>
                  <a:satMod val="115000"/>
                  <a:lumMod val="95000"/>
                </a:srgbClr>
              </a:gs>
            </a:gsLst>
            <a:lin ang="0" scaled="1"/>
            <a:tileRect/>
          </a:gradFill>
        </p:spPr>
        <p:txBody>
          <a:bodyPr wrap="square" rtlCol="0" anchor="ctr">
            <a:spAutoFit/>
          </a:bodyPr>
          <a:lstStyle>
            <a:defPPr>
              <a:defRPr lang="en-US"/>
            </a:defPPr>
            <a:lvl1pPr>
              <a:defRPr sz="4800">
                <a:solidFill>
                  <a:schemeClr val="bg1"/>
                </a:solidFill>
                <a:latin typeface="Exo 2 Semi Bold" panose="00000700000000000000" pitchFamily="2" charset="0"/>
                <a:ea typeface="Open Sans" panose="020B0606030504020204" pitchFamily="34" charset="0"/>
                <a:cs typeface="Open Sans" panose="020B0606030504020204" pitchFamily="34" charset="0"/>
              </a:defRPr>
            </a:lvl1pPr>
          </a:lstStyle>
          <a:p>
            <a:r>
              <a:rPr lang="en-US" dirty="0"/>
              <a:t>RESULTS</a:t>
            </a:r>
          </a:p>
        </p:txBody>
      </p:sp>
      <p:sp>
        <p:nvSpPr>
          <p:cNvPr id="23" name="TextBox 22">
            <a:extLst>
              <a:ext uri="{FF2B5EF4-FFF2-40B4-BE49-F238E27FC236}">
                <a16:creationId xmlns:a16="http://schemas.microsoft.com/office/drawing/2014/main" id="{7A7D8678-C68E-02E7-7DB3-EB4638823B97}"/>
              </a:ext>
            </a:extLst>
          </p:cNvPr>
          <p:cNvSpPr txBox="1"/>
          <p:nvPr/>
        </p:nvSpPr>
        <p:spPr>
          <a:xfrm>
            <a:off x="14749588" y="10094280"/>
            <a:ext cx="11045848"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Present the key findings of your research. Use graphs, charts, and tables where appropriate to illustrate your data clearly.</a:t>
            </a:r>
          </a:p>
        </p:txBody>
      </p:sp>
      <p:sp>
        <p:nvSpPr>
          <p:cNvPr id="31" name="Rectangle 30">
            <a:extLst>
              <a:ext uri="{FF2B5EF4-FFF2-40B4-BE49-F238E27FC236}">
                <a16:creationId xmlns:a16="http://schemas.microsoft.com/office/drawing/2014/main" id="{0FFD359A-2A90-D448-E327-B901CA4928EA}"/>
              </a:ext>
            </a:extLst>
          </p:cNvPr>
          <p:cNvSpPr/>
          <p:nvPr/>
        </p:nvSpPr>
        <p:spPr>
          <a:xfrm>
            <a:off x="14316337" y="17499249"/>
            <a:ext cx="12164124" cy="7433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803E2E3-1B1F-0B2E-A76B-DEF5E369637E}"/>
              </a:ext>
            </a:extLst>
          </p:cNvPr>
          <p:cNvSpPr txBox="1"/>
          <p:nvPr/>
        </p:nvSpPr>
        <p:spPr>
          <a:xfrm>
            <a:off x="14316337" y="17450878"/>
            <a:ext cx="12164122" cy="830997"/>
          </a:xfrm>
          <a:prstGeom prst="rect">
            <a:avLst/>
          </a:prstGeom>
          <a:gradFill flip="none" rotWithShape="1">
            <a:gsLst>
              <a:gs pos="0">
                <a:srgbClr val="2E526A">
                  <a:shade val="30000"/>
                  <a:satMod val="115000"/>
                </a:srgbClr>
              </a:gs>
              <a:gs pos="50000">
                <a:srgbClr val="2E526A">
                  <a:shade val="67500"/>
                  <a:satMod val="115000"/>
                </a:srgbClr>
              </a:gs>
              <a:gs pos="100000">
                <a:srgbClr val="2E526A">
                  <a:shade val="100000"/>
                  <a:satMod val="115000"/>
                  <a:lumMod val="95000"/>
                </a:srgbClr>
              </a:gs>
            </a:gsLst>
            <a:lin ang="0" scaled="1"/>
            <a:tileRect/>
          </a:gradFill>
        </p:spPr>
        <p:txBody>
          <a:bodyPr wrap="square" rtlCol="0" anchor="ctr">
            <a:spAutoFit/>
          </a:bodyPr>
          <a:lstStyle>
            <a:defPPr>
              <a:defRPr lang="en-US"/>
            </a:defPPr>
            <a:lvl1pPr>
              <a:defRPr sz="4800">
                <a:solidFill>
                  <a:schemeClr val="bg1"/>
                </a:solidFill>
                <a:latin typeface="Exo 2 Semi Bold" panose="00000700000000000000" pitchFamily="2" charset="0"/>
                <a:ea typeface="Open Sans" panose="020B0606030504020204" pitchFamily="34" charset="0"/>
                <a:cs typeface="Open Sans" panose="020B0606030504020204" pitchFamily="34" charset="0"/>
              </a:defRPr>
            </a:lvl1pPr>
          </a:lstStyle>
          <a:p>
            <a:r>
              <a:rPr lang="en-US" dirty="0"/>
              <a:t>CONCLUSIONS &amp; IMPACT</a:t>
            </a:r>
          </a:p>
        </p:txBody>
      </p:sp>
      <p:sp>
        <p:nvSpPr>
          <p:cNvPr id="33" name="Rectangle 32">
            <a:extLst>
              <a:ext uri="{FF2B5EF4-FFF2-40B4-BE49-F238E27FC236}">
                <a16:creationId xmlns:a16="http://schemas.microsoft.com/office/drawing/2014/main" id="{C9EEB544-0778-E81B-A0BC-EECD34A3A5AE}"/>
              </a:ext>
            </a:extLst>
          </p:cNvPr>
          <p:cNvSpPr/>
          <p:nvPr/>
        </p:nvSpPr>
        <p:spPr>
          <a:xfrm>
            <a:off x="14316337" y="25515739"/>
            <a:ext cx="12164124" cy="4706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550F2F6-9312-F843-8063-5390D5C65F02}"/>
              </a:ext>
            </a:extLst>
          </p:cNvPr>
          <p:cNvSpPr txBox="1"/>
          <p:nvPr/>
        </p:nvSpPr>
        <p:spPr>
          <a:xfrm>
            <a:off x="14316337" y="25521190"/>
            <a:ext cx="12164122" cy="830997"/>
          </a:xfrm>
          <a:prstGeom prst="rect">
            <a:avLst/>
          </a:prstGeom>
          <a:gradFill flip="none" rotWithShape="1">
            <a:gsLst>
              <a:gs pos="0">
                <a:srgbClr val="2E526A">
                  <a:shade val="30000"/>
                  <a:satMod val="115000"/>
                </a:srgbClr>
              </a:gs>
              <a:gs pos="50000">
                <a:srgbClr val="2E526A">
                  <a:shade val="67500"/>
                  <a:satMod val="115000"/>
                </a:srgbClr>
              </a:gs>
              <a:gs pos="100000">
                <a:srgbClr val="2E526A">
                  <a:shade val="100000"/>
                  <a:satMod val="115000"/>
                  <a:lumMod val="95000"/>
                </a:srgbClr>
              </a:gs>
            </a:gsLst>
            <a:lin ang="0" scaled="1"/>
            <a:tileRect/>
          </a:gradFill>
        </p:spPr>
        <p:txBody>
          <a:bodyPr wrap="square" rtlCol="0" anchor="ctr">
            <a:spAutoFit/>
          </a:bodyPr>
          <a:lstStyle>
            <a:defPPr>
              <a:defRPr lang="en-US"/>
            </a:defPPr>
            <a:lvl1pPr>
              <a:defRPr sz="4800">
                <a:solidFill>
                  <a:schemeClr val="bg1"/>
                </a:solidFill>
                <a:latin typeface="Exo 2 Semi Bold" panose="00000700000000000000" pitchFamily="2" charset="0"/>
                <a:ea typeface="Open Sans" panose="020B0606030504020204" pitchFamily="34" charset="0"/>
                <a:cs typeface="Open Sans" panose="020B0606030504020204" pitchFamily="34" charset="0"/>
              </a:defRPr>
            </a:lvl1pPr>
          </a:lstStyle>
          <a:p>
            <a:r>
              <a:rPr lang="en-US" dirty="0"/>
              <a:t>FUTURE DIRECTIONS</a:t>
            </a:r>
          </a:p>
        </p:txBody>
      </p:sp>
      <p:pic>
        <p:nvPicPr>
          <p:cNvPr id="18" name="Picture 17">
            <a:extLst>
              <a:ext uri="{FF2B5EF4-FFF2-40B4-BE49-F238E27FC236}">
                <a16:creationId xmlns:a16="http://schemas.microsoft.com/office/drawing/2014/main" id="{F28B988E-F9A1-8DD1-70C5-5E8B7B6D801E}"/>
              </a:ext>
            </a:extLst>
          </p:cNvPr>
          <p:cNvPicPr>
            <a:picLocks noChangeAspect="1"/>
          </p:cNvPicPr>
          <p:nvPr/>
        </p:nvPicPr>
        <p:blipFill>
          <a:blip r:embed="rId3"/>
          <a:srcRect/>
          <a:stretch/>
        </p:blipFill>
        <p:spPr>
          <a:xfrm>
            <a:off x="15173620" y="12312615"/>
            <a:ext cx="5260952" cy="3640243"/>
          </a:xfrm>
          <a:prstGeom prst="rect">
            <a:avLst/>
          </a:prstGeom>
        </p:spPr>
      </p:pic>
      <p:sp>
        <p:nvSpPr>
          <p:cNvPr id="28" name="TextBox 27">
            <a:extLst>
              <a:ext uri="{FF2B5EF4-FFF2-40B4-BE49-F238E27FC236}">
                <a16:creationId xmlns:a16="http://schemas.microsoft.com/office/drawing/2014/main" id="{ABE1C8C6-FF3C-4260-2739-D3C31A980978}"/>
              </a:ext>
            </a:extLst>
          </p:cNvPr>
          <p:cNvSpPr txBox="1"/>
          <p:nvPr/>
        </p:nvSpPr>
        <p:spPr>
          <a:xfrm>
            <a:off x="20811536" y="13147627"/>
            <a:ext cx="4442884" cy="1077218"/>
          </a:xfrm>
          <a:prstGeom prst="rect">
            <a:avLst/>
          </a:prstGeom>
          <a:noFill/>
        </p:spPr>
        <p:txBody>
          <a:bodyPr wrap="square" rtlCol="0">
            <a:spAutoFit/>
          </a:bodyPr>
          <a:lstStyle/>
          <a:p>
            <a:pPr algn="ctr" defTabSz="3072318"/>
            <a:r>
              <a:rPr lang="en-US" sz="32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Fig. 2. Results suggest that XXYZZ. </a:t>
            </a:r>
          </a:p>
        </p:txBody>
      </p:sp>
      <p:sp>
        <p:nvSpPr>
          <p:cNvPr id="26" name="TextBox 25">
            <a:extLst>
              <a:ext uri="{FF2B5EF4-FFF2-40B4-BE49-F238E27FC236}">
                <a16:creationId xmlns:a16="http://schemas.microsoft.com/office/drawing/2014/main" id="{A7F1D293-5846-F2B5-080E-440A4B19D9F7}"/>
              </a:ext>
            </a:extLst>
          </p:cNvPr>
          <p:cNvSpPr txBox="1"/>
          <p:nvPr/>
        </p:nvSpPr>
        <p:spPr>
          <a:xfrm>
            <a:off x="14749588" y="18621239"/>
            <a:ext cx="10871200" cy="50783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Briefly interpret your results and discuss their implications. i.e., Who cares? If you succeed, what is the impact?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Summarize the main takeaways from your research and current or expected impacts.</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If your project includes quantifiable impacts or metrics, please consider including them.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Include near-term wins, if possible. (e.g., new innovations, patents, benefits to industry.) </a:t>
            </a:r>
          </a:p>
        </p:txBody>
      </p:sp>
      <p:sp>
        <p:nvSpPr>
          <p:cNvPr id="24" name="TextBox 23">
            <a:extLst>
              <a:ext uri="{FF2B5EF4-FFF2-40B4-BE49-F238E27FC236}">
                <a16:creationId xmlns:a16="http://schemas.microsoft.com/office/drawing/2014/main" id="{0CFDC4F7-96B7-E59D-4581-0E5D1B3F5470}"/>
              </a:ext>
            </a:extLst>
          </p:cNvPr>
          <p:cNvSpPr txBox="1"/>
          <p:nvPr/>
        </p:nvSpPr>
        <p:spPr>
          <a:xfrm>
            <a:off x="14924236" y="26776927"/>
            <a:ext cx="10871200" cy="286232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Help reviewers understand what is next.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What are you doing next (e.g., for the remainder of the project)? </a:t>
            </a:r>
          </a:p>
          <a:p>
            <a:pPr marL="571500" indent="-571500">
              <a:buFont typeface="Arial" panose="020B0604020202020204" pitchFamily="34"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Where do you see this research or effort going in the future?</a:t>
            </a:r>
            <a:endParaRPr lang="en-US" sz="3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5" name="Table 34">
            <a:extLst>
              <a:ext uri="{FF2B5EF4-FFF2-40B4-BE49-F238E27FC236}">
                <a16:creationId xmlns:a16="http://schemas.microsoft.com/office/drawing/2014/main" id="{82ACCBD8-7E98-707A-D5CF-25AB34B9CC9E}"/>
              </a:ext>
            </a:extLst>
          </p:cNvPr>
          <p:cNvGraphicFramePr>
            <a:graphicFrameLocks noGrp="1"/>
          </p:cNvGraphicFramePr>
          <p:nvPr>
            <p:extLst>
              <p:ext uri="{D42A27DB-BD31-4B8C-83A1-F6EECF244321}">
                <p14:modId xmlns:p14="http://schemas.microsoft.com/office/powerpoint/2010/main" val="857382339"/>
              </p:ext>
            </p:extLst>
          </p:nvPr>
        </p:nvGraphicFramePr>
        <p:xfrm>
          <a:off x="951539" y="8954913"/>
          <a:ext cx="12285032" cy="2560320"/>
        </p:xfrm>
        <a:graphic>
          <a:graphicData uri="http://schemas.openxmlformats.org/drawingml/2006/table">
            <a:tbl>
              <a:tblPr firstRow="1" bandRow="1">
                <a:noFill/>
                <a:tableStyleId>{5C22544A-7EE6-4342-B048-85BDC9FD1C3A}</a:tableStyleId>
              </a:tblPr>
              <a:tblGrid>
                <a:gridCol w="12285032">
                  <a:extLst>
                    <a:ext uri="{9D8B030D-6E8A-4147-A177-3AD203B41FA5}">
                      <a16:colId xmlns:a16="http://schemas.microsoft.com/office/drawing/2014/main" val="1009784974"/>
                    </a:ext>
                  </a:extLst>
                </a:gridCol>
              </a:tblGrid>
              <a:tr h="637139">
                <a:tc>
                  <a:txBody>
                    <a:bodyPr/>
                    <a:lstStyle/>
                    <a:p>
                      <a:r>
                        <a:rPr lang="en-US" sz="3600" b="0" dirty="0">
                          <a:solidFill>
                            <a:schemeClr val="tx1"/>
                          </a:solidFill>
                          <a:latin typeface="Exo 2 Semi Bold" panose="00000700000000000000" pitchFamily="2" charset="0"/>
                        </a:rPr>
                        <a:t>PROJECT PROFILE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623708"/>
                  </a:ext>
                </a:extLst>
              </a:tr>
              <a:tr h="637139">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mn-lt"/>
                          <a:ea typeface="+mn-ea"/>
                          <a:cs typeface="+mn-cs"/>
                        </a:rPr>
                        <a:t>Topic: [Insert topic] | Vertical: [Insert vertical]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738463"/>
                  </a:ext>
                </a:extLst>
              </a:tr>
              <a:tr h="554750">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mn-lt"/>
                          <a:ea typeface="+mn-ea"/>
                          <a:cs typeface="+mn-cs"/>
                        </a:rPr>
                        <a:t>Strategic Pathway: [Insert 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57166"/>
                  </a:ext>
                </a:extLst>
              </a:tr>
              <a:tr h="554750">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mn-lt"/>
                          <a:ea typeface="+mn-ea"/>
                          <a:cs typeface="+mn-cs"/>
                        </a:rPr>
                        <a:t>Project start and finish: FY2X-FY2X</a:t>
                      </a:r>
                      <a:endParaRPr lang="en-US" sz="3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518292"/>
                  </a:ext>
                </a:extLst>
              </a:tr>
            </a:tbl>
          </a:graphicData>
        </a:graphic>
      </p:graphicFrame>
    </p:spTree>
    <p:extLst>
      <p:ext uri="{BB962C8B-B14F-4D97-AF65-F5344CB8AC3E}">
        <p14:creationId xmlns:p14="http://schemas.microsoft.com/office/powerpoint/2010/main" val="4058344327"/>
      </p:ext>
    </p:extLst>
  </p:cSld>
  <p:clrMapOvr>
    <a:masterClrMapping/>
  </p:clrMapOvr>
</p:sld>
</file>

<file path=ppt/theme/theme1.xml><?xml version="1.0" encoding="utf-8"?>
<a:theme xmlns:a="http://schemas.openxmlformats.org/drawingml/2006/main" name="Office Theme">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Custom 1">
      <a:majorFont>
        <a:latin typeface="Exo 2"/>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158579AF06E141897286B8D5302A98" ma:contentTypeVersion="2" ma:contentTypeDescription="Create a new document." ma:contentTypeScope="" ma:versionID="9d79a744819f6eab8d203eb9d312b584">
  <xsd:schema xmlns:xsd="http://www.w3.org/2001/XMLSchema" xmlns:xs="http://www.w3.org/2001/XMLSchema" xmlns:p="http://schemas.microsoft.com/office/2006/metadata/properties" xmlns:ns2="2a204d87-fa51-46b7-83e4-624322a3505d" targetNamespace="http://schemas.microsoft.com/office/2006/metadata/properties" ma:root="true" ma:fieldsID="e6e055cdbf6b1bef3fd80b9639001194" ns2:_="">
    <xsd:import namespace="2a204d87-fa51-46b7-83e4-624322a3505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04d87-fa51-46b7-83e4-624322a350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0BA12-9D4D-4BC1-B48B-D3ED2D1BF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04d87-fa51-46b7-83e4-624322a35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2D91AF-0119-44B5-8DAB-21B21878B0F4}">
  <ds:schemaRefs>
    <ds:schemaRef ds:uri="http://purl.org/dc/terms/"/>
    <ds:schemaRef ds:uri="http://schemas.openxmlformats.org/package/2006/metadata/core-properties"/>
    <ds:schemaRef ds:uri="http://www.w3.org/XML/1998/namespace"/>
    <ds:schemaRef ds:uri="2a204d87-fa51-46b7-83e4-624322a3505d"/>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E93E1A4-979C-410E-98BC-D9D74274B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15779</TotalTime>
  <Words>1258</Words>
  <Application>Microsoft Office PowerPoint</Application>
  <PresentationFormat>Custom</PresentationFormat>
  <Paragraphs>97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Aptos Narrow</vt:lpstr>
      <vt:lpstr>Arial</vt:lpstr>
      <vt:lpstr>Calibri</vt:lpstr>
      <vt:lpstr>Exo 2</vt:lpstr>
      <vt:lpstr>Exo 2 Semi Bold</vt:lpstr>
      <vt:lpstr>Garamond</vt:lpstr>
      <vt:lpstr>Open Sans</vt:lpstr>
      <vt:lpstr>Open Sans SemiBold</vt:lpstr>
      <vt:lpstr>Office Theme</vt:lpstr>
      <vt:lpstr>DOE OE Energy Storage Program PEER REVIEW:  POSTER Instructions &amp; EXAMPLES</vt:lpstr>
      <vt:lpstr>Title  up to two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up to two lines – 88pt Gill Sans Title up to two lines – 88pt Gill Sans</dc:title>
  <dc:creator>Microsoft Office User</dc:creator>
  <cp:lastModifiedBy>Hensley, Mattie</cp:lastModifiedBy>
  <cp:revision>24</cp:revision>
  <dcterms:created xsi:type="dcterms:W3CDTF">2017-11-21T18:42:46Z</dcterms:created>
  <dcterms:modified xsi:type="dcterms:W3CDTF">2026-03-30T16:39:16Z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0x0101008D158579AF06E141897286B8D5302A98</vt:lpwstr>
  </property>
  <property fmtid="{D5CDD505-2E9C-101B-9397-08002B2CF9AE}" pid="3" name="MediaServiceImageTags">
    <vt:lpwstr/>
  </property>
</Properties>
</file>