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4203" r:id="rId6"/>
    <p:sldId id="4199" r:id="rId7"/>
    <p:sldId id="4201" r:id="rId8"/>
    <p:sldId id="4204" r:id="rId9"/>
    <p:sldId id="4202" r:id="rId10"/>
    <p:sldId id="42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E588308-67FF-4FC9-8A31-E501F465AA9D}">
          <p14:sldIdLst>
            <p14:sldId id="4203"/>
          </p14:sldIdLst>
        </p14:section>
        <p14:section name="Title Slide (Required)" id="{00687E56-ABBE-4454-99BB-51CA031B89CA}">
          <p14:sldIdLst>
            <p14:sldId id="4199"/>
          </p14:sldIdLst>
        </p14:section>
        <p14:section name="Project Overview (Required)" id="{E41749BE-BA12-4B6D-83A0-80878BB7C0C8}">
          <p14:sldIdLst>
            <p14:sldId id="4201"/>
          </p14:sldIdLst>
        </p14:section>
        <p14:section name="Project Details" id="{BB40E8FB-585C-4F0A-A24D-55A5B2DDCB0D}">
          <p14:sldIdLst>
            <p14:sldId id="4204"/>
          </p14:sldIdLst>
        </p14:section>
        <p14:section name="Acknowledgements (Required)" id="{A1C3B516-4CD0-4D15-88D4-836C4D79B92D}">
          <p14:sldIdLst>
            <p14:sldId id="4202"/>
          </p14:sldIdLst>
        </p14:section>
        <p14:section name="References (Optional)" id="{A7849892-131D-47FF-986E-679E1A2BAED5}">
          <p14:sldIdLst>
            <p14:sldId id="42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sley, Mattie" userId="825a5952-4333-4331-b774-f2c0d46f73d9" providerId="ADAL" clId="{D87A4CC5-4C86-4BCB-AE40-89B071FED91C}"/>
    <pc:docChg chg="modSld">
      <pc:chgData name="Hensley, Mattie" userId="825a5952-4333-4331-b774-f2c0d46f73d9" providerId="ADAL" clId="{D87A4CC5-4C86-4BCB-AE40-89B071FED91C}" dt="2026-03-30T15:33:42.448" v="160" actId="113"/>
      <pc:docMkLst>
        <pc:docMk/>
      </pc:docMkLst>
      <pc:sldChg chg="modSp mod">
        <pc:chgData name="Hensley, Mattie" userId="825a5952-4333-4331-b774-f2c0d46f73d9" providerId="ADAL" clId="{D87A4CC5-4C86-4BCB-AE40-89B071FED91C}" dt="2026-03-25T23:20:08.536" v="47" actId="1076"/>
        <pc:sldMkLst>
          <pc:docMk/>
          <pc:sldMk cId="11578316" sldId="4199"/>
        </pc:sldMkLst>
        <pc:spChg chg="mod">
          <ac:chgData name="Hensley, Mattie" userId="825a5952-4333-4331-b774-f2c0d46f73d9" providerId="ADAL" clId="{D87A4CC5-4C86-4BCB-AE40-89B071FED91C}" dt="2026-03-25T23:20:08.536" v="47" actId="1076"/>
          <ac:spMkLst>
            <pc:docMk/>
            <pc:sldMk cId="11578316" sldId="4199"/>
            <ac:spMk id="2" creationId="{ED4326A2-8383-BDA5-CB34-F2559097EBFC}"/>
          </ac:spMkLst>
        </pc:spChg>
      </pc:sldChg>
      <pc:sldChg chg="modSp mod">
        <pc:chgData name="Hensley, Mattie" userId="825a5952-4333-4331-b774-f2c0d46f73d9" providerId="ADAL" clId="{D87A4CC5-4C86-4BCB-AE40-89B071FED91C}" dt="2026-03-30T15:33:42.448" v="160" actId="113"/>
        <pc:sldMkLst>
          <pc:docMk/>
          <pc:sldMk cId="3942144527" sldId="4202"/>
        </pc:sldMkLst>
        <pc:spChg chg="mod">
          <ac:chgData name="Hensley, Mattie" userId="825a5952-4333-4331-b774-f2c0d46f73d9" providerId="ADAL" clId="{D87A4CC5-4C86-4BCB-AE40-89B071FED91C}" dt="2026-03-30T15:33:42.448" v="160" actId="113"/>
          <ac:spMkLst>
            <pc:docMk/>
            <pc:sldMk cId="3942144527" sldId="4202"/>
            <ac:spMk id="2" creationId="{7E827EED-BA2C-2656-4938-4CE4548B169F}"/>
          </ac:spMkLst>
        </pc:spChg>
      </pc:sldChg>
      <pc:sldChg chg="modSp mod">
        <pc:chgData name="Hensley, Mattie" userId="825a5952-4333-4331-b774-f2c0d46f73d9" providerId="ADAL" clId="{D87A4CC5-4C86-4BCB-AE40-89B071FED91C}" dt="2026-03-30T15:31:53.548" v="148" actId="20577"/>
        <pc:sldMkLst>
          <pc:docMk/>
          <pc:sldMk cId="3191918719" sldId="4203"/>
        </pc:sldMkLst>
        <pc:spChg chg="mod">
          <ac:chgData name="Hensley, Mattie" userId="825a5952-4333-4331-b774-f2c0d46f73d9" providerId="ADAL" clId="{D87A4CC5-4C86-4BCB-AE40-89B071FED91C}" dt="2026-03-25T23:18:37.865" v="1" actId="20577"/>
          <ac:spMkLst>
            <pc:docMk/>
            <pc:sldMk cId="3191918719" sldId="4203"/>
            <ac:spMk id="5" creationId="{86A10F53-206D-7AAA-52D7-52BBF43559AA}"/>
          </ac:spMkLst>
        </pc:spChg>
        <pc:spChg chg="mod">
          <ac:chgData name="Hensley, Mattie" userId="825a5952-4333-4331-b774-f2c0d46f73d9" providerId="ADAL" clId="{D87A4CC5-4C86-4BCB-AE40-89B071FED91C}" dt="2026-03-30T15:31:53.548" v="148" actId="20577"/>
          <ac:spMkLst>
            <pc:docMk/>
            <pc:sldMk cId="3191918719" sldId="4203"/>
            <ac:spMk id="11" creationId="{07C79F0A-7729-EDCC-CA3C-3635A0D60A3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2F62D-2C7C-EF99-9B81-F5DD40D17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B57D3-6645-8029-BACB-1D607551B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45596-219A-4F9F-9C87-FD76A847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5F531-32C5-AECD-E37D-44BF776F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9F5C5-D13D-3FB8-47F6-6DEC8BDB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8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7CCE4-A3E1-270B-66A6-9B2AD881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F2E07-D9BC-F3CF-E7F2-3EE1A2C8A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34EF8-3052-2B90-06B5-0B4F7101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E1372-F3FA-22A7-B8F4-9BF1EF56F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FA172-1A72-85FC-0243-B22A9385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4B6019-17E3-EE64-EF81-D7CC8C44F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04ACA-331B-B9DF-972F-DCA05B1F9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54CF-44F4-01C0-2A0F-114DFA21A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CF36-9601-0AC1-43B7-EF9D4DA6B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CD213-CC56-BA96-C03C-1CD5035A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79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Sandia National Laboratories is a </a:t>
            </a:r>
            <a:r>
              <a:rPr lang="en-US" sz="65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multimission</a:t>
            </a: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 laboratory managed and operated by National Technology and Engineering Solutions of Sandia, LLC, a wholly owned subsidiary of Honeywell International Inc., for the U.S. Department of Energy’s National Nuclear Security Administration under contract DE-NA0003525</a:t>
            </a:r>
            <a:endParaRPr lang="en-US" sz="650" b="0" i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A47EBFF-C97D-2ED7-9E00-C685343679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42557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_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2895" y="1804415"/>
            <a:ext cx="6477000" cy="926593"/>
          </a:xfrm>
        </p:spPr>
        <p:txBody>
          <a:bodyPr lIns="0" tIns="0" rIns="0" bIns="0" anchor="b"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2895" y="3718560"/>
            <a:ext cx="5268686" cy="5527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spc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895" y="2790226"/>
            <a:ext cx="6014120" cy="54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tx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E46B321-F521-14A6-E951-95E996DCCC49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878824" y="6540370"/>
            <a:ext cx="2820445" cy="174373"/>
          </a:xfrm>
        </p:spPr>
        <p:txBody>
          <a:bodyPr lIns="0" rIns="0">
            <a:noAutofit/>
          </a:bodyPr>
          <a:lstStyle>
            <a:lvl1pPr marL="0" indent="0" algn="r">
              <a:buFontTx/>
              <a:buNone/>
              <a:defRPr lang="en-US" sz="800" b="1" i="0" kern="1200" spc="300" baseline="0" dirty="0" smtClean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D3931-9672-6FB0-B5BB-E89583E1B803}"/>
              </a:ext>
            </a:extLst>
          </p:cNvPr>
          <p:cNvSpPr txBox="1"/>
          <p:nvPr/>
        </p:nvSpPr>
        <p:spPr>
          <a:xfrm>
            <a:off x="7647627" y="5970071"/>
            <a:ext cx="4051642" cy="3915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Sandia National Laboratories is a </a:t>
            </a:r>
            <a:r>
              <a:rPr lang="en-US" sz="65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multimission</a:t>
            </a:r>
            <a:r>
              <a:rPr lang="en-US" sz="650" b="0" i="0" u="none" strike="noStrike" dirty="0">
                <a:solidFill>
                  <a:schemeClr val="bg1"/>
                </a:solidFill>
                <a:effectLst/>
                <a:latin typeface="+mn-lt"/>
              </a:rPr>
              <a:t> laboratory managed and operated by National Technology and Engineering Solutions of Sandia, LLC, a wholly owned subsidiary of Honeywell International Inc., for the U.S. Department of Energy’s National Nuclear Security Administration under contract DE-NA0003525</a:t>
            </a:r>
            <a:endParaRPr lang="en-US" sz="650" b="0" i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AE077-678A-92E6-6FCF-495EE518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42D4F8-A71D-6829-77CA-B4326EA3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E759E8D-369C-956A-8160-6D9E9C7E1F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2895" y="4393310"/>
            <a:ext cx="4819650" cy="446913"/>
          </a:xfrm>
        </p:spPr>
        <p:txBody>
          <a:bodyPr lIns="0" rIns="0">
            <a:normAutofit/>
          </a:bodyPr>
          <a:lstStyle>
            <a:lvl1pPr marL="11113" indent="0">
              <a:buFontTx/>
              <a:buNone/>
              <a:tabLst/>
              <a:defRPr sz="1400" b="0" i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program/organization name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5E1BDC2-9B14-F40F-94CC-BC96CE5E561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2895" y="4888992"/>
            <a:ext cx="4452257" cy="47494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100" b="0" i="0" spc="50" baseline="0">
                <a:solidFill>
                  <a:schemeClr val="bg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 or additional content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7AEFF-2856-3FE4-545F-334380731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345400" y="279742"/>
            <a:ext cx="1329210" cy="514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DC417-E8B8-286D-9BB6-443663A01AFA}"/>
              </a:ext>
            </a:extLst>
          </p:cNvPr>
          <p:cNvSpPr txBox="1"/>
          <p:nvPr userDrawn="1"/>
        </p:nvSpPr>
        <p:spPr>
          <a:xfrm>
            <a:off x="352895" y="924827"/>
            <a:ext cx="4504759" cy="3077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i="1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15296-DB72-5CF9-C074-E3EFBFC131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600" y="5681777"/>
            <a:ext cx="861218" cy="209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1EB052-AC4E-78FB-DF03-92CD6D7847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002" y="5700166"/>
            <a:ext cx="658267" cy="19119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D8068C1-323F-572A-96F9-3C07CF172E9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77150" y="1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CFC8AD-FDE1-C946-6F19-1D200A5C7EB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24422" y="1728217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086AE18A-883A-AF55-B395-94D7303F8A0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144262" y="3456433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403128C2-8DFF-BDBA-C323-B9EE2FD9A54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900678" y="5175505"/>
            <a:ext cx="3467099" cy="1676400"/>
          </a:xfrm>
          <a:prstGeom prst="parallelogram">
            <a:avLst>
              <a:gd name="adj" fmla="val 73223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C0D6C5F-2EE1-E366-3882-F2CA4D85B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895" y="0"/>
            <a:ext cx="5753100" cy="228600"/>
          </a:xfr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 cap="all" spc="50" baseline="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20116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8404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6692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49808" indent="0" algn="ctr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r>
              <a:rPr lang="en-US" dirty="0"/>
              <a:t>CLICK TO EDIT CONTROL MARKING//CATEGORY</a:t>
            </a:r>
          </a:p>
        </p:txBody>
      </p:sp>
    </p:spTree>
    <p:extLst>
      <p:ext uri="{BB962C8B-B14F-4D97-AF65-F5344CB8AC3E}">
        <p14:creationId xmlns:p14="http://schemas.microsoft.com/office/powerpoint/2010/main" val="15055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genda Presentation Template">
            <a:extLst>
              <a:ext uri="{FF2B5EF4-FFF2-40B4-BE49-F238E27FC236}">
                <a16:creationId xmlns:a16="http://schemas.microsoft.com/office/drawing/2014/main" id="{9BCC16C4-4142-F344-9BAD-293B02DA1787}"/>
              </a:ext>
            </a:extLst>
          </p:cNvPr>
          <p:cNvSpPr txBox="1"/>
          <p:nvPr userDrawn="1"/>
        </p:nvSpPr>
        <p:spPr>
          <a:xfrm>
            <a:off x="664464" y="2256971"/>
            <a:ext cx="29980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AGENDA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423F85-8442-0642-B59D-0C8873EDAF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464" y="3207657"/>
            <a:ext cx="3529816" cy="161108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date or meeting description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9BEDAEE-B7BF-384E-87F6-B8E6657404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0"/>
            <a:r>
              <a:rPr lang="en-US" dirty="0"/>
              <a:t>Click to add agenda items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D1289-2303-EFCE-432D-602590621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0E07059-5172-A3FC-0B82-DA450DB843F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38483CF-F9B5-8844-9B86-8C4DA0741A9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CLICK TO EDIT CONTROL MARKING//CATEGORY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E723930-9230-5D73-55F5-BA8656878D7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1807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tual Housekeep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0ADF8748-E7BF-E04D-80E7-2B7816D483A3}"/>
              </a:ext>
            </a:extLst>
          </p:cNvPr>
          <p:cNvSpPr txBox="1"/>
          <p:nvPr userDrawn="1"/>
        </p:nvSpPr>
        <p:spPr>
          <a:xfrm>
            <a:off x="647700" y="2256971"/>
            <a:ext cx="3936174" cy="1159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VIRTUAL HOUSEKEEPING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B9D7808-0929-BF43-813C-26E66CFE97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08127" y="2322285"/>
            <a:ext cx="3950461" cy="4064227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Click to edit, samples include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Mute your microphone</a:t>
            </a:r>
          </a:p>
          <a:p>
            <a:pPr lvl="0"/>
            <a:br>
              <a:rPr lang="en-US" dirty="0"/>
            </a:br>
            <a:r>
              <a:rPr lang="en-US" dirty="0"/>
              <a:t>Type “Comment” in the discussion box, then wait to be called on by the moderator</a:t>
            </a:r>
          </a:p>
          <a:p>
            <a:pPr lvl="0">
              <a:lnSpc>
                <a:spcPct val="100000"/>
              </a:lnSpc>
              <a:spcAft>
                <a:spcPts val="1200"/>
              </a:spcAft>
              <a:defRPr/>
            </a:pPr>
            <a:br>
              <a:rPr lang="en-US" dirty="0"/>
            </a:br>
            <a:r>
              <a:rPr lang="en-US" dirty="0"/>
              <a:t>Use the comment box for ongoing dialogue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AA64A4-380D-C9BF-DF5F-5F239FDAF69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5EBFC1-4796-0457-BB3C-7403FDD5F3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F456E3-09FC-8C09-8064-5BBE024ACBE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4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Presentation Template">
            <a:extLst>
              <a:ext uri="{FF2B5EF4-FFF2-40B4-BE49-F238E27FC236}">
                <a16:creationId xmlns:a16="http://schemas.microsoft.com/office/drawing/2014/main" id="{8BB2399A-45EB-3345-B5FC-273144584434}"/>
              </a:ext>
            </a:extLst>
          </p:cNvPr>
          <p:cNvSpPr txBox="1"/>
          <p:nvPr userDrawn="1"/>
        </p:nvSpPr>
        <p:spPr>
          <a:xfrm>
            <a:off x="647700" y="2256971"/>
            <a:ext cx="273134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56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+mj-lt"/>
              </a:rPr>
              <a:t>BREAK</a:t>
            </a:r>
            <a:endParaRPr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0349885-AD47-884F-9992-5307192C0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6339" y="2322285"/>
            <a:ext cx="6572250" cy="4064227"/>
          </a:xfrm>
        </p:spPr>
        <p:txBody>
          <a:bodyPr/>
          <a:lstStyle>
            <a:lvl1pPr marL="228600" indent="-457200" algn="r">
              <a:buFontTx/>
              <a:buNone/>
              <a:defRPr/>
            </a:lvl1pPr>
            <a:lvl2pPr>
              <a:buFont typeface="+mj-lt"/>
              <a:buAutoNum type="arabicParenR"/>
              <a:defRPr/>
            </a:lvl2pPr>
            <a:lvl3pPr>
              <a:buFont typeface="+mj-lt"/>
              <a:buAutoNum type="arabicParenR"/>
              <a:defRPr/>
            </a:lvl3pPr>
            <a:lvl4pPr>
              <a:buFont typeface="+mj-lt"/>
              <a:buAutoNum type="arabicParenR"/>
              <a:defRPr/>
            </a:lvl4pPr>
            <a:lvl5pPr>
              <a:buFont typeface="+mj-lt"/>
              <a:buAutoNum type="arabicParenR"/>
              <a:defRPr/>
            </a:lvl5pPr>
          </a:lstStyle>
          <a:p>
            <a:pPr lvl="0"/>
            <a:r>
              <a:rPr lang="en-US" dirty="0"/>
              <a:t>Click to enter return time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92024-40C3-99FF-5DE1-11BB967ADCE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ED9738-B059-A1D3-C87E-F99AF68D842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30535-6BEF-6F3F-AAB0-26FDE34448F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25A95-582E-4BBB-DEB4-056147D55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1692" y="2031023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AD5C9-AE48-7DBF-E788-4960BE3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E27A2-0BC5-76E2-AFA4-677F4A26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894EC-B32C-E621-D15E-66021B74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4D006-8FC7-D818-3251-81579F7F4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8038" y="5670022"/>
            <a:ext cx="10578662" cy="56493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6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DBC59A-906A-BCE3-2661-0EA959C0E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6106" y="1219200"/>
            <a:ext cx="4979894" cy="3715871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48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E577F3-394B-35E0-6AA3-62FCC59BBD1D}"/>
              </a:ext>
            </a:extLst>
          </p:cNvPr>
          <p:cNvSpPr/>
          <p:nvPr userDrawn="1"/>
        </p:nvSpPr>
        <p:spPr>
          <a:xfrm>
            <a:off x="10007600" y="1595120"/>
            <a:ext cx="2184400" cy="3647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2BED3-EB00-3EB9-F80C-3567F18163C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FCB95-749E-84EB-442F-2C0AD2C1D8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0"/>
            <a:ext cx="8394192" cy="2194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749178F-9D61-2121-1770-A3EAAFBC1F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76D2-8435-708B-9C12-A2DDE33F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D9EA8-5FFB-C9B1-1267-6671E46FB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6" y="1225691"/>
            <a:ext cx="11239500" cy="5049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4D0A03B-01E9-31EA-C015-1B469CBF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4492164-11D7-0145-FBD3-69563E68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7698147-BFA7-B709-8707-52D02B3F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7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04B-79A2-919B-A4C2-B7EC01179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A2BDD-9C4C-AA86-A6AB-B4513F350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76770-D9B4-4004-25D7-01B7CCA31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101AF-83A7-B2D4-3AF9-1137846A1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2943B-1467-235E-AA96-CFB30F48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68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1A6A05-6A68-95A1-41EE-FDBA7FA90F3C}"/>
              </a:ext>
            </a:extLst>
          </p:cNvPr>
          <p:cNvSpPr/>
          <p:nvPr userDrawn="1"/>
        </p:nvSpPr>
        <p:spPr>
          <a:xfrm>
            <a:off x="0" y="914400"/>
            <a:ext cx="11696699" cy="76611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0"/>
                </a:schemeClr>
              </a:gs>
              <a:gs pos="40000">
                <a:schemeClr val="tx2">
                  <a:lumMod val="20000"/>
                  <a:lumOff val="80000"/>
                  <a:alpha val="20000"/>
                </a:schemeClr>
              </a:gs>
              <a:gs pos="60000">
                <a:schemeClr val="accent1">
                  <a:alpha val="25000"/>
                </a:schemeClr>
              </a:gs>
              <a:gs pos="100000">
                <a:schemeClr val="accent1">
                  <a:alpha val="58414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1708-074B-CB27-329D-6020CFC9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968" y="2042984"/>
            <a:ext cx="10544432" cy="42435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9BA94E1-F833-74C4-C220-979B5551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4E1765-210E-6276-4BFF-2D655F43CC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968" y="1054571"/>
            <a:ext cx="9529477" cy="485775"/>
          </a:xfrm>
        </p:spPr>
        <p:txBody>
          <a:bodyPr anchor="ctr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2DB5861-DC1F-274C-DB37-975429602C12}"/>
              </a:ext>
            </a:extLst>
          </p:cNvPr>
          <p:cNvSpPr/>
          <p:nvPr userDrawn="1"/>
        </p:nvSpPr>
        <p:spPr>
          <a:xfrm rot="5400000">
            <a:off x="516549" y="1150458"/>
            <a:ext cx="529826" cy="294000"/>
          </a:xfrm>
          <a:prstGeom prst="triangle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9E6835A-8A89-91B3-CA12-BE90FD1FEF40}"/>
              </a:ext>
            </a:extLst>
          </p:cNvPr>
          <p:cNvSpPr/>
          <p:nvPr userDrawn="1"/>
        </p:nvSpPr>
        <p:spPr>
          <a:xfrm rot="5400000">
            <a:off x="204109" y="1150458"/>
            <a:ext cx="529826" cy="294000"/>
          </a:xfrm>
          <a:prstGeom prst="triangle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2FC92465-7D33-6807-71D6-C420B847E784}"/>
              </a:ext>
            </a:extLst>
          </p:cNvPr>
          <p:cNvSpPr/>
          <p:nvPr userDrawn="1"/>
        </p:nvSpPr>
        <p:spPr>
          <a:xfrm rot="5400000">
            <a:off x="-117913" y="1150458"/>
            <a:ext cx="529826" cy="294000"/>
          </a:xfrm>
          <a:prstGeom prst="triangle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10B82A-788D-BA77-6218-7BC10B15B7E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142D8E2-0359-E5DD-5E8A-43C6A13112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4DD6B43-E95D-5094-2BF4-90FDAF2265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86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311F5-00A8-177A-AD8C-C74DC54B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113" y="1228626"/>
            <a:ext cx="5582133" cy="5067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ABF7C-5569-F775-5910-F82732B6A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7764" y="1228626"/>
            <a:ext cx="5434796" cy="5067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33AD1C-7933-2EF8-CAB0-A2F20CFC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AF915-CEE3-BB35-B6B3-BC407B05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0ED53-B0E0-ADE3-9AB4-EA1D435FA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3F630CE-F252-C1A3-AA1B-0733AE9F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112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598EE-734B-7927-A9F9-59E746C0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400" y="1062682"/>
            <a:ext cx="5502275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A79ED-631A-4038-CD24-1318D135B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87" y="1995160"/>
            <a:ext cx="5502275" cy="42985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22261-E334-48E8-A5C2-10C4156C0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2750" y="1062682"/>
            <a:ext cx="5410200" cy="74984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52312-4529-7366-8A26-B3D48C92D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750" y="1995160"/>
            <a:ext cx="5410200" cy="42985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AE0F15A-FB55-0A2A-8637-346EC2BA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23CDE-9D76-5DD8-E4C4-7D50CF6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20810-F826-9A6B-4D02-FDA02E97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F5635-199D-13D3-9C64-4E3C359A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4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8F2780D-BFC3-4EE3-A945-270B141B6A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1409700"/>
            <a:ext cx="5262373" cy="4610100"/>
          </a:xfrm>
          <a:noFill/>
          <a:effectLst/>
        </p:spPr>
        <p:txBody>
          <a:bodyPr/>
          <a:lstStyle>
            <a:lvl1pPr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Click icon to add image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7CBC444-B855-47D4-9D3C-0C92914F4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409700"/>
            <a:ext cx="5562599" cy="4610100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B97479-D0E6-424D-AFD7-6EEEEAC9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899" y="228601"/>
            <a:ext cx="10222992" cy="685800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LEFT IMAGE – 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7D10A-0D64-0264-B5DF-3404123D21B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348A0-A86B-B887-5640-3E871732DCB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2B7A87-6A80-37F8-13EC-5AC2532866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87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2F28699-D78A-4ADA-87DF-B863411060E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1199" y="1425112"/>
            <a:ext cx="5600701" cy="4610100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>
            <a:lvl1pPr algn="ctr">
              <a:buFontTx/>
              <a:buNone/>
              <a:defRPr sz="20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Click icon to add image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730076B0-314D-5448-BF20-EAF3F014C3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37517"/>
            <a:ext cx="10222992" cy="676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RIGHT IMAGE – CLICK TO ADD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BA55EFB-A81A-0D42-8D13-B2C7CE449B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900" y="1425111"/>
            <a:ext cx="5143500" cy="4610100"/>
          </a:xfrm>
        </p:spPr>
        <p:txBody>
          <a:bodyPr anchor="t"/>
          <a:lstStyle>
            <a:lvl1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3CB75D5-8953-AB13-DF74-48DBEBE53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AEBC8-A9EA-5728-EF4E-6C0FC84F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AF660-C573-156F-8842-115ED0D920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0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CA5283E-5155-4959-A293-67F551E5E4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2900" y="1488388"/>
            <a:ext cx="11353800" cy="2641092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FontTx/>
              <a:buNone/>
              <a:defRPr sz="20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4D0E5E-AA80-234D-851E-174997645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2900" y="4431791"/>
            <a:ext cx="11353801" cy="1588009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buNone/>
              <a:defRPr sz="2000"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73E19E8-CD99-DA4F-964C-87772D4C5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32654"/>
            <a:ext cx="10222992" cy="681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BANNER IMAGE – 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7E8DCCB-083A-9E7C-F6D2-61F52CB5C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B89C5-B8AE-22DF-4F9B-88D82D36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1FA3A-355D-932E-A4FA-C0B8D2D37B4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6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_Description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1907160-964A-1644-921E-B0BA1A4509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92" y="4064866"/>
            <a:ext cx="3038183" cy="19549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CA29FC-4E91-C14B-9723-D18F2F260D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3290" y="3681111"/>
            <a:ext cx="3038183" cy="383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8A9B1E5-332A-E94E-9466-3EBBF6801B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715" y="4064867"/>
            <a:ext cx="3038183" cy="19549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98B32AD2-E380-1341-85C7-BD6861ADC27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03713" y="3681112"/>
            <a:ext cx="3038183" cy="383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BE5C736-9308-9E4F-92E8-27A4B2B4445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664137" y="4064867"/>
            <a:ext cx="3038183" cy="195493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F05E07D-47E7-C248-A0B6-1151EF6B99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64135" y="3681112"/>
            <a:ext cx="3038183" cy="3837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D3639-BD83-7E4B-BB08-98E6FB67686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2900" y="1409699"/>
            <a:ext cx="3038750" cy="2048010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638FB68-FA7F-5846-9887-CF6054F297A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03356" y="1409700"/>
            <a:ext cx="3038750" cy="2048010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4B02BA9-8BC7-8942-8301-105E4EC9216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663812" y="1409700"/>
            <a:ext cx="3038750" cy="2048010"/>
          </a:xfrm>
          <a:prstGeom prst="rect">
            <a:avLst/>
          </a:prstGeom>
          <a:noFill/>
          <a:effectLst/>
        </p:spPr>
        <p:txBody>
          <a:bodyPr/>
          <a:lstStyle>
            <a:lvl1pPr algn="ctr"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0553A76-9802-4A43-9E74-A7E713503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THREE IMAGES WITH DESCRIPTIONS – CLICK TO ADD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A9DE93-84FD-7240-9032-5D3C45B25441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637544" y="3701033"/>
            <a:ext cx="4610101" cy="27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85C343-CF1E-3A4C-A4B9-4BBA705D0E8A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5797967" y="3701034"/>
            <a:ext cx="4610101" cy="2743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81D694-AC62-BB80-6879-85E3B1AD0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EE37C61-0F97-56B6-207C-DE806137F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5590-081C-2350-F010-A03D24DAF85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5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_Images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1235353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75E5E-28ED-6D4A-B749-9A743AF876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50992" y="1219200"/>
            <a:ext cx="6045708" cy="4610101"/>
          </a:xfrm>
        </p:spPr>
        <p:txBody>
          <a:bodyPr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149152-BF1A-C941-90A2-9588A400C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FOUR IMAGES LEFT – CLICK TO ADD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38541E4-F38A-CE41-9724-0B23C8C76D7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42900" y="3651807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BC7F73E-EF23-4B4F-BEFD-B0C64ABF038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50209" y="3651807"/>
            <a:ext cx="2193647" cy="2193647"/>
          </a:xfrm>
          <a:noFill/>
          <a:effectLst/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6213" marR="0" lvl="0" indent="-176213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A2B23C-2066-38A9-C02C-8A060C7D4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9DDBD8D-7E3F-3FA0-D6BB-DAFFEAA45E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50209" y="1242944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E0F46AEE-F5FD-438E-2D72-33AAA477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954FA-1693-4861-35E4-65B3847C26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_Images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149152-BF1A-C941-90A2-9588A400C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FOUR IMAGES RIGHT – CLICK TO ADD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A7C4533-6CD3-D34D-9D5D-352187ECB8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944" y="1217676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FB97A4F8-AC7C-AE48-AFA2-4B8FD8D56C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98253" y="1217676"/>
            <a:ext cx="2193647" cy="2193647"/>
          </a:xfrm>
          <a:noFill/>
          <a:effectLst/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6213" marR="0" lvl="0" indent="-176213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7AD85C3-CDD7-C342-B0EC-501AA48077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900" y="1219200"/>
            <a:ext cx="6045708" cy="4610101"/>
          </a:xfrm>
        </p:spPr>
        <p:txBody>
          <a:bodyPr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284E9B2C-1279-4D42-9F31-18764537DCB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90944" y="3634130"/>
            <a:ext cx="2193647" cy="2193647"/>
          </a:xfrm>
          <a:noFill/>
          <a:effectLst/>
        </p:spPr>
        <p:txBody>
          <a:bodyPr/>
          <a:lstStyle>
            <a:lvl1pPr marL="0" indent="0"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0749C6EE-099A-A249-BBE2-DBFC3A1C49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98253" y="3634130"/>
            <a:ext cx="2193647" cy="2193647"/>
          </a:xfrm>
          <a:noFill/>
          <a:effectLst/>
        </p:spPr>
        <p:txBody>
          <a:bodyPr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76213" marR="0" lvl="0" indent="-176213" algn="l" defTabSz="91435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C28FA3-09CB-4B60-F7F6-E5EAB8563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7CF7F-22A4-BC1D-A4FA-8EFE7BB7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8831C-8920-7E8A-8F31-83052835744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31342" y="2783539"/>
            <a:ext cx="3379787" cy="303657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4021999" y="2783538"/>
            <a:ext cx="1845273" cy="3036571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178143" y="2783538"/>
            <a:ext cx="1845273" cy="3036571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422112" y="1210008"/>
            <a:ext cx="2958230" cy="4610101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733D08E-1EC2-0B4C-B413-951EF19EA9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1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PHOTO GALLERY – CLICK TO ADD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76307FE-2AF2-2F44-8C6D-C71AFBDE27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42" y="1210009"/>
            <a:ext cx="7692075" cy="1251204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000B3BC-A4F0-EF30-7466-A1D90F54B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525BA-ED9E-04CD-ED7E-825A6BD820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593CF-A5D0-9563-94BA-01D6F1CBF3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4FA4-B3E6-6E24-3C67-5942AAFF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28705-FCE2-1371-A185-E0EF1BBE7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A4A94-D8CF-A930-0BEA-1F5536A4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3474A-6CB1-2929-59E9-BF49B6C8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CAD4-A8D3-8C21-3FED-D14E9311C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56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n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42900" y="1228928"/>
            <a:ext cx="2934190" cy="46101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844617" y="1228929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549554" y="1228928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9254490" y="1228929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9447C812-4B04-2441-BB15-9165CA494D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0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PHOTO GALLERY – CLICK TO ADD TITLE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609ADB7-CCCC-614C-8CEA-45282EBEA95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44617" y="3819727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57808A83-75F0-5A44-B409-786396367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49554" y="3819726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FAA4E6A-1E2F-8F4A-804C-1D57CBDE4B2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54490" y="3819727"/>
            <a:ext cx="2137410" cy="2019300"/>
          </a:xfrm>
          <a:noFill/>
          <a:effectLst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5300AF1-0280-92BB-ADAF-209C21E6F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539FC-4474-7A7B-3731-EE82914F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5715C-AFD7-C25E-0D72-1595226679B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74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site Mocku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40B214-90B2-434A-828D-BB07F4CBE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" y="1557147"/>
            <a:ext cx="7751244" cy="4690792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E4E9BD30-7996-4234-8F61-2C5F320A69D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95564" y="1814931"/>
            <a:ext cx="5884502" cy="3678009"/>
          </a:xfrm>
          <a:prstGeom prst="rect">
            <a:avLst/>
          </a:prstGeom>
          <a:noFill/>
        </p:spPr>
        <p:txBody>
          <a:bodyPr/>
          <a:lstStyle>
            <a:lvl1pPr algn="ctr"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screenshot of website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CB024E-25BC-8B4B-8641-AD884D069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287" y="231752"/>
            <a:ext cx="10222992" cy="682648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WEBSITE MOCKUP – CLICK TO ADD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C2675F-C4B0-884B-9DAB-9C400BB69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44434" y="1814931"/>
            <a:ext cx="3652266" cy="3650802"/>
          </a:xfrm>
        </p:spPr>
        <p:txBody>
          <a:bodyPr anchor="t"/>
          <a:lstStyle>
            <a:lvl1pPr marL="0" indent="0" algn="l">
              <a:lnSpc>
                <a:spcPct val="100000"/>
              </a:lnSpc>
              <a:buFontTx/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ID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30D977E-3C14-8EF7-EF60-2075E940C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37794-9E4B-7020-A7BC-119F2A9D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B29C0-197A-4398-0549-FD12E63F61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24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D8572-1E23-5543-884E-66F2CF38D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228928"/>
            <a:ext cx="11049001" cy="4610099"/>
          </a:xfrm>
        </p:spPr>
        <p:txBody>
          <a:bodyPr numCol="2" spcCol="365760"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25AD09-B7DF-A24E-8B81-C6D8BB3E8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899" y="228601"/>
            <a:ext cx="1040587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2-COLUMN text – 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2D1BEBD-45BB-F203-C2EA-DF4314F23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6EBE1B3-A880-4CF3-68E0-544E218961B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09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D8572-1E23-5543-884E-66F2CF38DD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237846"/>
            <a:ext cx="11049000" cy="4610099"/>
          </a:xfrm>
        </p:spPr>
        <p:txBody>
          <a:bodyPr numCol="3" spcCol="365760"/>
          <a:lstStyle>
            <a:lvl1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324C2BB-002E-A44E-998D-28AECD93F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37517"/>
            <a:ext cx="10222992" cy="676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3-COLUMN text – 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F2A407-249C-89EE-607D-C4775455F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1092716-F496-5484-1272-35CD156C230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426F5-63DC-9E93-8D3D-47AA1F4994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25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ows &amp;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1907160-964A-1644-921E-B0BA1A4509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2904" y="1586428"/>
            <a:ext cx="11023093" cy="8554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CA29FC-4E91-C14B-9723-D18F2F260D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2902" y="1219200"/>
            <a:ext cx="11023093" cy="34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146A4C0-019D-0745-A5DA-ACBA3EFCEF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0717" y="3242660"/>
            <a:ext cx="11023092" cy="8554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87A810C-BA80-7844-BC8F-85770F2297B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0715" y="2867990"/>
            <a:ext cx="11023092" cy="34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47961F7-1F96-D649-B1E5-99B051035F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2902" y="5011956"/>
            <a:ext cx="11023091" cy="85544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16ECAD8-CA6C-B340-910E-12F5C14646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2900" y="4629844"/>
            <a:ext cx="11023091" cy="34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 subheading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B4A3B55-348A-534B-8F92-95C1F55D4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43673"/>
            <a:ext cx="10222992" cy="67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ROWS – CLICK TO ADD TITLE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095E234-6DE0-3A49-94C9-903FA0C28849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42900" y="2628451"/>
            <a:ext cx="4610101" cy="27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C3C0A6-F58B-5442-8CBE-8A2A6F8BA902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50715" y="4350257"/>
            <a:ext cx="4610101" cy="2743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A1C39C-81CF-7E4F-BB4D-381DF1618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D436E-F493-9603-DF23-3D11A0A9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F225E-B72A-355F-8331-9DC6929FF82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498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6ECDEB3-DEB5-7A42-A9DB-FCF6B4EE6E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900" y="1228928"/>
            <a:ext cx="3233666" cy="46101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1FEDB47-EE44-1F43-9B55-C249D0ECAC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0567" y="1228928"/>
            <a:ext cx="3233666" cy="46101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73755B-6C76-FA41-94F6-9B346DD868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234" y="1228928"/>
            <a:ext cx="3233666" cy="46101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2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9B31D74-1EC1-934E-AAB3-C81562D38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28601"/>
            <a:ext cx="10222992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THREE COLUMNS – CLICK TO ADD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7BBAC-25A5-F44D-A474-9AE49C99FC6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1625936" y="3520262"/>
            <a:ext cx="4610101" cy="27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7CED64-EC33-334D-8258-DA3183644BF8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5524461" y="3520262"/>
            <a:ext cx="4610101" cy="27432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B4DA1D0-293C-F4F1-5CFC-ABAA16388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59B50A-203D-A256-821D-2FF694D0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26" y="6638826"/>
            <a:ext cx="1047750" cy="2191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FB7633-4745-C7F7-03B4-A7C5D68E29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97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4A350AF-779F-D130-3E44-E37B55D9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38026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C0C6-BD64-6EFB-CADA-9D31462B6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03D520-06CF-A93C-5405-8201D2A1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26B3B7-CAA1-7A21-76DA-A847A447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129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889F4-D86C-253B-C10A-FEB5F0A6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60A2D-7A96-751A-ADF5-ACCA9F6F9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CLICK TO EDIT CONTROL MARKING//CATEGORY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9311A-875C-8350-E6AB-F7DB3AC5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8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BB0D-B4E0-24A1-4666-7A7F748D5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DFC09-8D85-9A5A-65AC-F972945DB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D7194-1556-A120-D324-68FF8931E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97BC7-C27F-F6E1-291D-C1E800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FB094-581E-B215-FFB2-82F590A4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E3055-E440-7645-62B1-7977045D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5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24C9-27BF-8EE5-6BD1-C4E741FB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E13C8-3222-F668-A171-4807180D2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A822F-7999-BD5F-96A6-7F320436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17E425-00D8-C533-7158-14BD6F88B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A2296-D753-4E81-E4FB-929DF424B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5E2673-DFF3-765E-93A8-D23AF5D1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61DBA-E37B-D5EA-1678-693B69F8E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FBD8E1-7A40-FCAE-FF89-307A54DF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1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FBC95-FF29-6F58-E3A2-023821B5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37BE1-95D6-1A16-1653-A3FF9A4D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489FE-B40C-F136-095A-C29003BB5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8329F-6403-1BB8-30ED-4D805B3D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9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CCFD46-71A5-E078-8D7D-69A587D27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D48D43-52BE-5599-102C-52F1018F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2056-464C-B16D-FECF-DB63CD4B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60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EE3F-6533-8096-B951-BC3822A0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CF9F-4DED-29E6-AB51-2A8C5B5C4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0242E-36C3-5B98-4973-B87507B1C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EDA6B-8983-E05F-A733-E4AB2A1C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7C6B1-9F6F-C31E-4DF7-39D32F2E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4EEB-6405-2FF2-FC5F-BA257EF5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1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50B3-561E-8133-9D1A-70787F445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C94FE-A5BD-140F-EBF7-B05093EBF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9702B-1355-9591-6357-49906651B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7B49A-A399-20C1-C836-AB842042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7EC3D-0E64-D484-C71B-090EB1A5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80758-3CB3-00E2-8019-B664BE6C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9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425B6-FC12-4996-2A19-893A2CA1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32DD6-BE75-E2D2-D6CE-DBD13FEBC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324E-8EEB-8F85-74A5-E9DB1312D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D82EA-4C15-48BC-86A4-CD4465011F7C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6641-E40E-6900-CAE2-9B498824D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7A09C-8FE5-1367-BB25-CD57010D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39AC4A-32F2-4FDC-8527-459A7F80C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4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BEAAE65-DB30-3E9B-C7B2-88F7ACE23F4A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8936" y="6483096"/>
            <a:ext cx="893064" cy="37490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8B33F-B679-0A95-7EA1-D24ED898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26" y="228194"/>
            <a:ext cx="10224545" cy="6763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F4DAD-B0D7-7273-0B9E-980C44A17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326" y="1227262"/>
            <a:ext cx="11239500" cy="5059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ADA91-6050-8AEB-75E0-102C5DDBC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326" y="6634113"/>
            <a:ext cx="1047750" cy="2191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tx2"/>
                </a:solidFill>
                <a:latin typeface="Exo 2 Semi 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EF1B-4646-6E00-A89E-1C0F8886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0"/>
            <a:ext cx="8988552" cy="2194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tx1"/>
                </a:solidFill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EDIT CONTROL MARKING//CATEGORY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95B480F-57BC-AAE4-E8B1-8E74194E0AF7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6536" y="0"/>
            <a:ext cx="1045464" cy="194157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CF45F2-A7DC-3969-B1B1-7C78B77C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126" y="6638826"/>
            <a:ext cx="485874" cy="219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2"/>
                </a:solidFill>
                <a:latin typeface="Exo 2 Semi Bold" pitchFamily="2" charset="77"/>
              </a:defRPr>
            </a:lvl1pPr>
          </a:lstStyle>
          <a:p>
            <a:fld id="{6FB6B91F-BB11-E946-B7F6-1372EDB8DE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6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pple Symbols" panose="02000000000000000000" pitchFamily="2" charset="-79"/>
        <a:buChar char="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4176">
          <p15:clr>
            <a:srgbClr val="F26B43"/>
          </p15:clr>
        </p15:guide>
        <p15:guide id="13" pos="216">
          <p15:clr>
            <a:srgbClr val="F26B43"/>
          </p15:clr>
        </p15:guide>
        <p15:guide id="14" orient="horz" pos="576">
          <p15:clr>
            <a:srgbClr val="F26B43"/>
          </p15:clr>
        </p15:guide>
        <p15:guide id="15" orient="horz" pos="144">
          <p15:clr>
            <a:srgbClr val="F26B43"/>
          </p15:clr>
        </p15:guide>
        <p15:guide id="16" pos="7368">
          <p15:clr>
            <a:srgbClr val="F26B43"/>
          </p15:clr>
        </p15:guide>
        <p15:guide id="17" orient="horz" pos="768">
          <p15:clr>
            <a:srgbClr val="F26B43"/>
          </p15:clr>
        </p15:guide>
        <p15:guide id="18" orient="horz" pos="3960">
          <p15:clr>
            <a:srgbClr val="F26B43"/>
          </p15:clr>
        </p15:guide>
        <p15:guide id="21" orient="horz" pos="2160">
          <p15:clr>
            <a:srgbClr val="F26B43"/>
          </p15:clr>
        </p15:guide>
        <p15:guide id="2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rpoind@sandia.go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1BB37C-1089-6DAC-98BB-7D09B6DFB38D}"/>
              </a:ext>
            </a:extLst>
          </p:cNvPr>
          <p:cNvSpPr txBox="1"/>
          <p:nvPr/>
        </p:nvSpPr>
        <p:spPr>
          <a:xfrm>
            <a:off x="1116702" y="964194"/>
            <a:ext cx="593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Presentation Submission Information: </a:t>
            </a:r>
            <a:endParaRPr lang="en-US" sz="4800" dirty="0"/>
          </a:p>
        </p:txBody>
      </p:sp>
      <p:sp>
        <p:nvSpPr>
          <p:cNvPr id="5" name="Subtitle 9">
            <a:extLst>
              <a:ext uri="{FF2B5EF4-FFF2-40B4-BE49-F238E27FC236}">
                <a16:creationId xmlns:a16="http://schemas.microsoft.com/office/drawing/2014/main" id="{86A10F53-206D-7AAA-52D7-52BBF43559AA}"/>
              </a:ext>
            </a:extLst>
          </p:cNvPr>
          <p:cNvSpPr txBox="1">
            <a:spLocks/>
          </p:cNvSpPr>
          <p:nvPr/>
        </p:nvSpPr>
        <p:spPr>
          <a:xfrm>
            <a:off x="1143037" y="2217386"/>
            <a:ext cx="8332736" cy="295342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Presentation ID#: </a:t>
            </a:r>
          </a:p>
          <a:p>
            <a:r>
              <a:rPr lang="en-US" sz="1800" dirty="0"/>
              <a:t>Presentation Title:</a:t>
            </a:r>
          </a:p>
          <a:p>
            <a:r>
              <a:rPr lang="en-US" sz="1800" dirty="0"/>
              <a:t>Author(s):</a:t>
            </a:r>
          </a:p>
          <a:p>
            <a:r>
              <a:rPr lang="en-US" sz="1800" dirty="0"/>
              <a:t>Organization(s):</a:t>
            </a:r>
          </a:p>
          <a:p>
            <a:pPr marL="0" indent="0">
              <a:buNone/>
            </a:pPr>
            <a:r>
              <a:rPr lang="en-US" sz="1800" dirty="0"/>
              <a:t>Contact your session lead or event organizer (</a:t>
            </a:r>
            <a:r>
              <a:rPr lang="en-US" sz="1800" dirty="0">
                <a:hlinkClick r:id="rId2"/>
              </a:rPr>
              <a:t>drpoind@sandia.gov</a:t>
            </a:r>
            <a:r>
              <a:rPr lang="en-US" sz="1800" dirty="0"/>
              <a:t>) if you have not received a presentation ID#.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C79F0A-7729-EDCC-CA3C-3635A0D60A3E}"/>
              </a:ext>
            </a:extLst>
          </p:cNvPr>
          <p:cNvSpPr txBox="1"/>
          <p:nvPr/>
        </p:nvSpPr>
        <p:spPr>
          <a:xfrm>
            <a:off x="1116701" y="1425859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Open Sans" panose="020B0606030504020204" pitchFamily="34" charset="0"/>
              </a:rPr>
              <a:t>(Include the following information on the first slide of your presentation. </a:t>
            </a:r>
            <a:r>
              <a:rPr lang="en-US" b="0" i="1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This is required information for submission and will not be displayed during your presentation.)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636F7AB-411A-BB92-ACB0-074D8EC4EC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92BDF68-3065-12A3-0F89-06269CA6D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Click to add presenter names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394C669-001E-46E1-B2B1-E7CC0CC52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75A9A6-2303-CB59-96DD-E8887BEC7B14}"/>
              </a:ext>
            </a:extLst>
          </p:cNvPr>
          <p:cNvSpPr>
            <a:spLocks noGrp="1"/>
          </p:cNvSpPr>
          <p:nvPr>
            <p:ph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031B8B9-E054-D43B-1A1D-FC7CA368ACA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Click to add program or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2C2D62-2A35-C125-764C-F8993456241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DOE OE Energy Storage Peer Review &amp; Annual Meeting, 2026</a:t>
            </a:r>
            <a:br>
              <a:rPr lang="en-US" dirty="0"/>
            </a:br>
            <a:r>
              <a:rPr lang="en-US" dirty="0"/>
              <a:t>Click to add date, event, or other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4326A2-8383-BDA5-CB34-F2559097EBFC}"/>
              </a:ext>
            </a:extLst>
          </p:cNvPr>
          <p:cNvSpPr/>
          <p:nvPr/>
        </p:nvSpPr>
        <p:spPr>
          <a:xfrm>
            <a:off x="4944988" y="398477"/>
            <a:ext cx="6894117" cy="2202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accent5"/>
                </a:solidFill>
              </a:rPr>
              <a:t>Note for presenters from Argonne, Oak Ridge, and PNNL: </a:t>
            </a:r>
            <a:r>
              <a:rPr lang="en-US" dirty="0">
                <a:solidFill>
                  <a:schemeClr val="accent5"/>
                </a:solidFill>
              </a:rPr>
              <a:t>You must use this </a:t>
            </a:r>
            <a:r>
              <a:rPr lang="en-US" u="sng" dirty="0">
                <a:solidFill>
                  <a:schemeClr val="accent5"/>
                </a:solidFill>
              </a:rPr>
              <a:t>outline</a:t>
            </a:r>
            <a:r>
              <a:rPr lang="en-US" dirty="0">
                <a:solidFill>
                  <a:schemeClr val="accent5"/>
                </a:solidFill>
              </a:rPr>
              <a:t>, however, you do not need to use the </a:t>
            </a:r>
            <a:r>
              <a:rPr lang="en-US" i="1" dirty="0">
                <a:solidFill>
                  <a:schemeClr val="accent5"/>
                </a:solidFill>
              </a:rPr>
              <a:t>Sandia-branded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powerpoint</a:t>
            </a:r>
            <a:r>
              <a:rPr lang="en-US" dirty="0">
                <a:solidFill>
                  <a:schemeClr val="accent5"/>
                </a:solidFill>
              </a:rPr>
              <a:t> presentation template. </a:t>
            </a:r>
          </a:p>
          <a:p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Instead, please </a:t>
            </a:r>
            <a:r>
              <a:rPr lang="en-US" b="1" dirty="0">
                <a:solidFill>
                  <a:schemeClr val="accent5"/>
                </a:solidFill>
              </a:rPr>
              <a:t>copy and paste this outline </a:t>
            </a:r>
            <a:r>
              <a:rPr lang="en-US" dirty="0">
                <a:solidFill>
                  <a:schemeClr val="accent5"/>
                </a:solidFill>
              </a:rPr>
              <a:t>into </a:t>
            </a:r>
            <a:r>
              <a:rPr lang="en-US" u="sng" dirty="0">
                <a:solidFill>
                  <a:schemeClr val="accent5"/>
                </a:solidFill>
              </a:rPr>
              <a:t>your organization’s</a:t>
            </a:r>
            <a:r>
              <a:rPr lang="en-US" dirty="0">
                <a:solidFill>
                  <a:schemeClr val="accent5"/>
                </a:solidFill>
              </a:rPr>
              <a:t> presentation templates.</a:t>
            </a:r>
          </a:p>
        </p:txBody>
      </p:sp>
    </p:spTree>
    <p:extLst>
      <p:ext uri="{BB962C8B-B14F-4D97-AF65-F5344CB8AC3E}">
        <p14:creationId xmlns:p14="http://schemas.microsoft.com/office/powerpoint/2010/main" val="115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2DCC-1311-ED18-4B53-B8BD6C49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Overview</a:t>
            </a:r>
            <a:r>
              <a:rPr lang="en-US" dirty="0"/>
              <a:t> (1-2 slides,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4DE40-531D-A47C-1480-FE7DABDB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/>
            <a:r>
              <a:rPr lang="en-US" dirty="0"/>
              <a:t>Goal: What is the goal or objective for your project? </a:t>
            </a:r>
          </a:p>
          <a:p>
            <a:pPr lvl="1"/>
            <a:r>
              <a:rPr lang="en-US" dirty="0"/>
              <a:t>Current Practice: What is the current practice?</a:t>
            </a:r>
          </a:p>
          <a:p>
            <a:pPr lvl="1"/>
            <a:r>
              <a:rPr lang="en-US" dirty="0"/>
              <a:t>Why &lt;your lab acronym&gt;: Why is your lab/institution the best place for this work?</a:t>
            </a:r>
          </a:p>
          <a:p>
            <a:pPr lvl="1"/>
            <a:r>
              <a:rPr lang="en-US" dirty="0"/>
              <a:t>Innovation: What is new in your approach and why do you think it will be successful?</a:t>
            </a:r>
          </a:p>
          <a:p>
            <a:pPr lvl="1"/>
            <a:r>
              <a:rPr lang="en-US" dirty="0"/>
              <a:t>Duration: For context, list the duration of your project (FYXX-FYXX), but try to focus on the value delivered, not the duration of work. </a:t>
            </a:r>
          </a:p>
          <a:p>
            <a:pPr lvl="1"/>
            <a:r>
              <a:rPr lang="en-US" dirty="0"/>
              <a:t>Impact: Who cares? If you are successful, what difference will it make? For who? Help audiences understand/appreciate your work’s impact by highlighting relevant stakeholders, if possible.</a:t>
            </a:r>
          </a:p>
          <a:p>
            <a:pPr lvl="1"/>
            <a:r>
              <a:rPr lang="en-US" dirty="0"/>
              <a:t>Vertical/Investment Area: (Select all that apply)</a:t>
            </a:r>
          </a:p>
          <a:p>
            <a:pPr lvl="2"/>
            <a:r>
              <a:rPr lang="en-US" dirty="0"/>
              <a:t>Analytics</a:t>
            </a:r>
          </a:p>
          <a:p>
            <a:pPr lvl="2"/>
            <a:r>
              <a:rPr lang="en-US" dirty="0"/>
              <a:t>Grid Integration and Field Validation</a:t>
            </a:r>
          </a:p>
          <a:p>
            <a:pPr lvl="2"/>
            <a:r>
              <a:rPr lang="en-US" dirty="0"/>
              <a:t>Materials and Systems Innovation</a:t>
            </a:r>
          </a:p>
          <a:p>
            <a:pPr lvl="2"/>
            <a:r>
              <a:rPr lang="en-US" dirty="0"/>
              <a:t>Safety &amp; Reliability</a:t>
            </a:r>
          </a:p>
          <a:p>
            <a:pPr lvl="1"/>
            <a:r>
              <a:rPr lang="en-US" dirty="0"/>
              <a:t>Alignment/Supports strategic pathway: How does this align with DOE OE and administration goals? (e.g., Stabilize grid services, Optimize grid services, Grow grid capacity 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275E0-3FCF-601A-6DDC-9C6FFCA6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5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AEFDF-F16C-B649-F4E0-BC503448D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Details</a:t>
            </a:r>
            <a:r>
              <a:rPr lang="en-US" dirty="0"/>
              <a:t> (# of slides will vary)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7E554-6D3C-2DF0-0D18-A288A8A87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Problem</a:t>
            </a:r>
          </a:p>
          <a:p>
            <a:pPr lvl="1"/>
            <a:r>
              <a:rPr lang="en-US" dirty="0"/>
              <a:t>Approach (Methods)</a:t>
            </a:r>
          </a:p>
          <a:p>
            <a:pPr lvl="1"/>
            <a:r>
              <a:rPr lang="en-US" dirty="0"/>
              <a:t>Results</a:t>
            </a:r>
          </a:p>
          <a:p>
            <a:pPr lvl="1"/>
            <a:r>
              <a:rPr lang="en-US" dirty="0"/>
              <a:t>Conclusion &amp; Impact</a:t>
            </a:r>
          </a:p>
          <a:p>
            <a:pPr lvl="1"/>
            <a:r>
              <a:rPr lang="en-US" dirty="0"/>
              <a:t>Future Direction/Next steps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E1523-2848-4546-E04A-F1531482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9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27EED-BA2C-2656-4938-4CE4548B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Acknowledgements</a:t>
            </a:r>
            <a:r>
              <a:rPr lang="en-US" dirty="0"/>
              <a:t> (Required)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EAB0B-308F-C62A-5AE7-1572C3AFF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material is based upon work supported by the U.S. Department of Energy, Office of Electricity (OE), Energy Storage Division.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25D47-307E-7FFA-9A75-23739C11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4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AA7D-116D-01B8-717C-D827811A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62A01-0783-58C8-93A1-AB1A1E903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22647-8F0B-51ED-8A57-9159497F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6B91F-BB11-E946-B7F6-1372EDB8DEC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6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andiaBrand">
  <a:themeElements>
    <a:clrScheme name="Sandia Brand">
      <a:dk1>
        <a:srgbClr val="1B1B1B"/>
      </a:dk1>
      <a:lt1>
        <a:srgbClr val="FFFFFF"/>
      </a:lt1>
      <a:dk2>
        <a:srgbClr val="0075A9"/>
      </a:dk2>
      <a:lt2>
        <a:srgbClr val="7D8EA0"/>
      </a:lt2>
      <a:accent1>
        <a:srgbClr val="00ACCF"/>
      </a:accent1>
      <a:accent2>
        <a:srgbClr val="287968"/>
      </a:accent2>
      <a:accent3>
        <a:srgbClr val="69B244"/>
      </a:accent3>
      <a:accent4>
        <a:srgbClr val="EC8A00"/>
      </a:accent4>
      <a:accent5>
        <a:srgbClr val="C41D24"/>
      </a:accent5>
      <a:accent6>
        <a:srgbClr val="8A2B78"/>
      </a:accent6>
      <a:hlink>
        <a:srgbClr val="007F9B"/>
      </a:hlink>
      <a:folHlink>
        <a:srgbClr val="0275A9"/>
      </a:folHlink>
    </a:clrScheme>
    <a:fontScheme name="Sandia Brand">
      <a:majorFont>
        <a:latin typeface="Exo 2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000"/>
          </a:spcBef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andiaBrand" id="{1968AAD6-CBA6-064F-9237-4007AAEE23B9}" vid="{2E5380AC-16C9-734E-8236-37757CA639D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58579AF06E141897286B8D5302A98" ma:contentTypeVersion="2" ma:contentTypeDescription="Create a new document." ma:contentTypeScope="" ma:versionID="9d79a744819f6eab8d203eb9d312b584">
  <xsd:schema xmlns:xsd="http://www.w3.org/2001/XMLSchema" xmlns:xs="http://www.w3.org/2001/XMLSchema" xmlns:p="http://schemas.microsoft.com/office/2006/metadata/properties" xmlns:ns2="2a204d87-fa51-46b7-83e4-624322a3505d" targetNamespace="http://schemas.microsoft.com/office/2006/metadata/properties" ma:root="true" ma:fieldsID="e6e055cdbf6b1bef3fd80b9639001194" ns2:_="">
    <xsd:import namespace="2a204d87-fa51-46b7-83e4-624322a350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04d87-fa51-46b7-83e4-624322a3505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2195FC-BB18-47EF-A502-AB66B37218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204d87-fa51-46b7-83e4-624322a350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0FEEA3-710B-49B2-B8C7-88AE0EF49D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BE3AE9-598E-47CC-B3BD-CB69BCCE96B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2a204d87-fa51-46b7-83e4-624322a3505d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403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Apple Symbols</vt:lpstr>
      <vt:lpstr>Aptos</vt:lpstr>
      <vt:lpstr>Aptos Display</vt:lpstr>
      <vt:lpstr>Arial</vt:lpstr>
      <vt:lpstr>Courier New</vt:lpstr>
      <vt:lpstr>Exo 2</vt:lpstr>
      <vt:lpstr>Exo 2 Semi Bold</vt:lpstr>
      <vt:lpstr>Open Sans</vt:lpstr>
      <vt:lpstr>Open Sans SemiBold</vt:lpstr>
      <vt:lpstr>Wingdings</vt:lpstr>
      <vt:lpstr>Office Theme</vt:lpstr>
      <vt:lpstr>SandiaBrand</vt:lpstr>
      <vt:lpstr>PowerPoint Presentation</vt:lpstr>
      <vt:lpstr>Click to add title</vt:lpstr>
      <vt:lpstr>Project Overview (1-2 slides, required)</vt:lpstr>
      <vt:lpstr>Project Details (# of slides will vary)</vt:lpstr>
      <vt:lpstr>Acknowledgements (Required)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Hensley, Mattie</dc:creator>
  <cp:lastModifiedBy>Hensley, Mattie</cp:lastModifiedBy>
  <cp:revision>8</cp:revision>
  <dcterms:created xsi:type="dcterms:W3CDTF">2026-02-17T21:14:25Z</dcterms:created>
  <dcterms:modified xsi:type="dcterms:W3CDTF">2026-04-09T13:49:51Z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0x0101008D158579AF06E141897286B8D5302A98</vt:lpwstr>
  </property>
  <property fmtid="{D5CDD505-2E9C-101B-9397-08002B2CF9AE}" pid="3" name="MediaServiceImageTags">
    <vt:lpwstr/>
  </property>
</Properties>
</file>